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07" r:id="rId3"/>
    <p:sldId id="323" r:id="rId4"/>
    <p:sldId id="324" r:id="rId5"/>
    <p:sldId id="325" r:id="rId6"/>
    <p:sldId id="308" r:id="rId7"/>
    <p:sldId id="309" r:id="rId8"/>
    <p:sldId id="310" r:id="rId9"/>
    <p:sldId id="326" r:id="rId10"/>
    <p:sldId id="327" r:id="rId11"/>
    <p:sldId id="329" r:id="rId12"/>
    <p:sldId id="328" r:id="rId13"/>
    <p:sldId id="330" r:id="rId14"/>
    <p:sldId id="331" r:id="rId15"/>
    <p:sldId id="332" r:id="rId16"/>
    <p:sldId id="333" r:id="rId17"/>
    <p:sldId id="334" r:id="rId18"/>
    <p:sldId id="335" r:id="rId19"/>
    <p:sldId id="336" r:id="rId20"/>
    <p:sldId id="33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17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49FE8-1A39-4F73-8791-C2D8B64BD269}" type="datetimeFigureOut">
              <a:rPr lang="en-US" smtClean="0"/>
              <a:pPr/>
              <a:t>14-Sep-20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A46BEE-5574-412B-B498-3788E435FB52}" type="slidenum">
              <a:rPr lang="en-US" smtClean="0"/>
              <a:pPr/>
              <a:t>‹#›</a:t>
            </a:fld>
            <a:endParaRPr lang="en-US"/>
          </a:p>
        </p:txBody>
      </p:sp>
    </p:spTree>
    <p:extLst>
      <p:ext uri="{BB962C8B-B14F-4D97-AF65-F5344CB8AC3E}">
        <p14:creationId xmlns="" xmlns:p14="http://schemas.microsoft.com/office/powerpoint/2010/main" val="390402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46BEE-5574-412B-B498-3788E435FB52}" type="slidenum">
              <a:rPr lang="en-US" smtClean="0"/>
              <a:pPr/>
              <a:t>1</a:t>
            </a:fld>
            <a:endParaRPr lang="en-US"/>
          </a:p>
        </p:txBody>
      </p:sp>
    </p:spTree>
    <p:extLst>
      <p:ext uri="{BB962C8B-B14F-4D97-AF65-F5344CB8AC3E}">
        <p14:creationId xmlns="" xmlns:p14="http://schemas.microsoft.com/office/powerpoint/2010/main" val="11419822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10</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11</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12</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13</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14</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15</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16</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17</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18</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19</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2</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20</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3</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4</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5</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6</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7</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8</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9</a:t>
            </a:fld>
            <a:endParaRPr lang="en-US"/>
          </a:p>
        </p:txBody>
      </p:sp>
    </p:spTree>
    <p:extLst>
      <p:ext uri="{BB962C8B-B14F-4D97-AF65-F5344CB8AC3E}">
        <p14:creationId xmlns="" xmlns:p14="http://schemas.microsoft.com/office/powerpoint/2010/main" val="1895102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14-Sep-20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14-Sep-20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14-Sep-20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14-Sep-20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14-Sep-20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14-Sep-20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14-Sep-20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14-Sep-20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urldefense.com/v3/__http:/www.swarm.ni.ac.rs/activities?id=55__;!!DOxrgLBm!QjmHc5mL7tQ4ZEyLCzmjE1IJjrhCfy0kYOQbTlHmlC7jUYgwmHhTKix-WstYmiC7-yr68cVz1MB1$" TargetMode="External"/><Relationship Id="rId5" Type="http://schemas.openxmlformats.org/officeDocument/2006/relationships/image" Target="../media/image4.tiff"/><Relationship Id="rId4" Type="http://schemas.openxmlformats.org/officeDocument/2006/relationships/image" Target="../media/image3.tiff"/></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11835" y="82295"/>
            <a:ext cx="8720329" cy="6693409"/>
          </a:xfrm>
          <a:prstGeom prst="rect">
            <a:avLst/>
          </a:prstGeom>
        </p:spPr>
      </p:pic>
      <p:sp>
        <p:nvSpPr>
          <p:cNvPr id="1026" name="Text Box 2"/>
          <p:cNvSpPr txBox="1">
            <a:spLocks noChangeArrowheads="1"/>
          </p:cNvSpPr>
          <p:nvPr/>
        </p:nvSpPr>
        <p:spPr bwMode="auto">
          <a:xfrm>
            <a:off x="1447800" y="4377013"/>
            <a:ext cx="6037729" cy="632478"/>
          </a:xfrm>
          <a:prstGeom prst="rect">
            <a:avLst/>
          </a:prstGeom>
          <a:solidFill>
            <a:srgbClr val="FFFFFF"/>
          </a:solidFill>
          <a:ln w="9525">
            <a:solidFill>
              <a:srgbClr val="2E74B5"/>
            </a:solidFill>
            <a:prstDash val="dash"/>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bs-Latn-BA" sz="1100" dirty="0" smtClean="0"/>
              <a:t>This project has been funded with support from the European Commission. This publication reflects the views only of the author, and the Commission cannot be held responsible for any use which may be made of the information contained therein</a:t>
            </a:r>
            <a:r>
              <a:rPr lang="en-US" sz="1100" dirty="0"/>
              <a:t>.</a:t>
            </a:r>
            <a:endParaRPr lang="en-US" sz="1100" dirty="0" smtClean="0"/>
          </a:p>
        </p:txBody>
      </p:sp>
      <p:sp>
        <p:nvSpPr>
          <p:cNvPr id="7" name="Subtitle 2"/>
          <p:cNvSpPr>
            <a:spLocks noGrp="1"/>
          </p:cNvSpPr>
          <p:nvPr>
            <p:ph type="subTitle" idx="1"/>
          </p:nvPr>
        </p:nvSpPr>
        <p:spPr>
          <a:xfrm>
            <a:off x="1237129" y="1709738"/>
            <a:ext cx="6400800" cy="1143000"/>
          </a:xfrm>
        </p:spPr>
        <p:txBody>
          <a:bodyPr/>
          <a:lstStyle/>
          <a:p>
            <a:r>
              <a:rPr lang="sr-Latn-BA"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EACEA and external reviewer recommendations</a:t>
            </a:r>
            <a:endParaRPr lang="bs-Latn-BA"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sp>
        <p:nvSpPr>
          <p:cNvPr id="8" name="Title 1"/>
          <p:cNvSpPr txBox="1">
            <a:spLocks/>
          </p:cNvSpPr>
          <p:nvPr/>
        </p:nvSpPr>
        <p:spPr>
          <a:xfrm>
            <a:off x="551329" y="2788729"/>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Milan Gocić</a:t>
            </a:r>
          </a:p>
          <a:p>
            <a:r>
              <a:rPr lang="sr-Latn-BA" sz="1800" dirty="0" smtClean="0">
                <a:solidFill>
                  <a:schemeClr val="accent1">
                    <a:lumMod val="75000"/>
                  </a:schemeClr>
                </a:solidFill>
                <a:latin typeface="Calibri Light" pitchFamily="34" charset="0"/>
                <a:cs typeface="Calibri Light" pitchFamily="34" charset="0"/>
              </a:rPr>
              <a:t>University of Niš</a:t>
            </a:r>
            <a:endParaRPr lang="bs-Latn-BA" sz="1800" dirty="0">
              <a:solidFill>
                <a:schemeClr val="accent1">
                  <a:lumMod val="75000"/>
                </a:schemeClr>
              </a:solidFill>
              <a:latin typeface="Calibri Light" pitchFamily="34" charset="0"/>
              <a:cs typeface="Calibri Light" pitchFamily="34" charset="0"/>
            </a:endParaRPr>
          </a:p>
        </p:txBody>
      </p:sp>
      <p:sp>
        <p:nvSpPr>
          <p:cNvPr id="9" name="Title 1"/>
          <p:cNvSpPr txBox="1">
            <a:spLocks/>
          </p:cNvSpPr>
          <p:nvPr/>
        </p:nvSpPr>
        <p:spPr>
          <a:xfrm>
            <a:off x="551329" y="3700178"/>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15 September2020</a:t>
            </a:r>
            <a:endParaRPr lang="bs-Latn-BA" sz="1800" dirty="0">
              <a:solidFill>
                <a:schemeClr val="accent1">
                  <a:lumMod val="75000"/>
                </a:schemeClr>
              </a:solidFill>
              <a:latin typeface="Calibri Light" pitchFamily="34" charset="0"/>
              <a:cs typeface="Calibri Light"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External reviewer </a:t>
            </a:r>
            <a:r>
              <a:rPr lang="sr-Latn-RS" sz="3200" b="1" dirty="0" smtClean="0">
                <a:solidFill>
                  <a:schemeClr val="tx2">
                    <a:lumMod val="60000"/>
                    <a:lumOff val="40000"/>
                  </a:schemeClr>
                </a:solidFill>
              </a:rPr>
              <a:t>recommendations</a:t>
            </a:r>
            <a:r>
              <a:rPr lang="sr-Latn-RS" sz="3200" b="1" dirty="0" smtClean="0">
                <a:solidFill>
                  <a:schemeClr val="tx2">
                    <a:lumMod val="60000"/>
                    <a:lumOff val="40000"/>
                  </a:schemeClr>
                </a:solidFill>
              </a:rPr>
              <a:t> - Relevance</a:t>
            </a:r>
            <a:r>
              <a:rPr lang="sr-Latn-RS" sz="3200" b="1" dirty="0" smtClean="0">
                <a:solidFill>
                  <a:schemeClr val="tx2">
                    <a:lumMod val="60000"/>
                    <a:lumOff val="40000"/>
                  </a:schemeClr>
                </a:solidFill>
              </a:rPr>
              <a:t> </a:t>
            </a:r>
            <a:r>
              <a:rPr lang="en-GB" sz="3200" b="1" dirty="0" smtClean="0">
                <a:solidFill>
                  <a:schemeClr val="lt1"/>
                </a:solidFill>
                <a:latin typeface="Calibri Light" pitchFamily="34" charset="0"/>
                <a:cs typeface="Calibri Light" pitchFamily="34" charset="0"/>
              </a:rPr>
              <a:t>sector</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indent="-342900" algn="just">
              <a:spcBef>
                <a:spcPct val="20000"/>
              </a:spcBef>
              <a:buFont typeface="Wingdings" pitchFamily="2" charset="2"/>
              <a:buChar char="Ø"/>
              <a:defRPr/>
            </a:pPr>
            <a:r>
              <a:rPr lang="en-US" sz="2400" dirty="0" smtClean="0">
                <a:solidFill>
                  <a:schemeClr val="tx2">
                    <a:lumMod val="60000"/>
                    <a:lumOff val="40000"/>
                  </a:schemeClr>
                </a:solidFill>
                <a:latin typeface="Calibri Light" pitchFamily="34" charset="0"/>
                <a:cs typeface="Calibri Light" pitchFamily="34" charset="0"/>
              </a:rPr>
              <a:t>Relevance </a:t>
            </a:r>
            <a:r>
              <a:rPr lang="en-US" sz="2400" dirty="0" smtClean="0">
                <a:solidFill>
                  <a:schemeClr val="tx2">
                    <a:lumMod val="60000"/>
                    <a:lumOff val="40000"/>
                  </a:schemeClr>
                </a:solidFill>
                <a:latin typeface="Calibri Light" pitchFamily="34" charset="0"/>
                <a:cs typeface="Calibri Light" pitchFamily="34" charset="0"/>
              </a:rPr>
              <a:t>can also be confirmed by a </a:t>
            </a:r>
            <a:r>
              <a:rPr lang="en-US" sz="2400" b="1" dirty="0" smtClean="0">
                <a:solidFill>
                  <a:schemeClr val="tx2">
                    <a:lumMod val="60000"/>
                    <a:lumOff val="40000"/>
                  </a:schemeClr>
                </a:solidFill>
                <a:latin typeface="Calibri Light" pitchFamily="34" charset="0"/>
                <a:cs typeface="Calibri Light" pitchFamily="34" charset="0"/>
              </a:rPr>
              <a:t>relatively high number of participants</a:t>
            </a:r>
            <a:r>
              <a:rPr lang="en-US" sz="2400" dirty="0" smtClean="0">
                <a:solidFill>
                  <a:schemeClr val="tx2">
                    <a:lumMod val="60000"/>
                    <a:lumOff val="40000"/>
                  </a:schemeClr>
                </a:solidFill>
                <a:latin typeface="Calibri Light" pitchFamily="34" charset="0"/>
                <a:cs typeface="Calibri Light" pitchFamily="34" charset="0"/>
              </a:rPr>
              <a:t>, </a:t>
            </a:r>
            <a:r>
              <a:rPr lang="en-US" sz="2400" b="1" dirty="0" smtClean="0">
                <a:solidFill>
                  <a:schemeClr val="tx2">
                    <a:lumMod val="60000"/>
                    <a:lumOff val="40000"/>
                  </a:schemeClr>
                </a:solidFill>
                <a:latin typeface="Calibri Light" pitchFamily="34" charset="0"/>
                <a:cs typeface="Calibri Light" pitchFamily="34" charset="0"/>
              </a:rPr>
              <a:t>quality </a:t>
            </a:r>
            <a:r>
              <a:rPr lang="en-US" sz="2400" b="1" dirty="0" smtClean="0">
                <a:solidFill>
                  <a:schemeClr val="tx2">
                    <a:lumMod val="60000"/>
                    <a:lumOff val="40000"/>
                  </a:schemeClr>
                </a:solidFill>
                <a:latin typeface="Calibri Light" pitchFamily="34" charset="0"/>
                <a:cs typeface="Calibri Light" pitchFamily="34" charset="0"/>
              </a:rPr>
              <a:t>of</a:t>
            </a:r>
            <a:r>
              <a:rPr lang="sr-Latn-RS" sz="2400" b="1" dirty="0" smtClean="0">
                <a:solidFill>
                  <a:schemeClr val="tx2">
                    <a:lumMod val="60000"/>
                    <a:lumOff val="40000"/>
                  </a:schemeClr>
                </a:solidFill>
                <a:latin typeface="Calibri Light" pitchFamily="34" charset="0"/>
                <a:cs typeface="Calibri Light" pitchFamily="34" charset="0"/>
              </a:rPr>
              <a:t> </a:t>
            </a:r>
            <a:r>
              <a:rPr lang="en-US" sz="2400" b="1" dirty="0" smtClean="0">
                <a:solidFill>
                  <a:schemeClr val="tx2">
                    <a:lumMod val="60000"/>
                    <a:lumOff val="40000"/>
                  </a:schemeClr>
                </a:solidFill>
                <a:latin typeface="Calibri Light" pitchFamily="34" charset="0"/>
                <a:cs typeface="Calibri Light" pitchFamily="34" charset="0"/>
              </a:rPr>
              <a:t>presentations </a:t>
            </a:r>
            <a:r>
              <a:rPr lang="en-US" sz="2400" b="1" dirty="0" smtClean="0">
                <a:solidFill>
                  <a:schemeClr val="tx2">
                    <a:lumMod val="60000"/>
                    <a:lumOff val="40000"/>
                  </a:schemeClr>
                </a:solidFill>
                <a:latin typeface="Calibri Light" pitchFamily="34" charset="0"/>
                <a:cs typeface="Calibri Light" pitchFamily="34" charset="0"/>
              </a:rPr>
              <a:t>and evaluation reports of these events</a:t>
            </a:r>
            <a:r>
              <a:rPr lang="en-US" sz="2400" dirty="0" smtClean="0">
                <a:solidFill>
                  <a:schemeClr val="tx2">
                    <a:lumMod val="60000"/>
                    <a:lumOff val="40000"/>
                  </a:schemeClr>
                </a:solidFill>
                <a:latin typeface="Calibri Light" pitchFamily="34" charset="0"/>
                <a:cs typeface="Calibri Light" pitchFamily="34" charset="0"/>
              </a:rPr>
              <a:t>. </a:t>
            </a:r>
            <a:endParaRPr lang="sr-Latn-RS" sz="2400" dirty="0" smtClean="0">
              <a:solidFill>
                <a:schemeClr val="tx2">
                  <a:lumMod val="60000"/>
                  <a:lumOff val="40000"/>
                </a:schemeClr>
              </a:solidFill>
              <a:latin typeface="Calibri Light" pitchFamily="34" charset="0"/>
              <a:cs typeface="Calibri Light" pitchFamily="34" charset="0"/>
            </a:endParaRPr>
          </a:p>
          <a:p>
            <a:pPr marL="34290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indent="-342900" algn="just">
              <a:spcBef>
                <a:spcPct val="20000"/>
              </a:spcBef>
              <a:buFont typeface="Wingdings" pitchFamily="2" charset="2"/>
              <a:buChar char="Ø"/>
              <a:defRPr/>
            </a:pPr>
            <a:r>
              <a:rPr lang="en-US" sz="2400" dirty="0" smtClean="0">
                <a:solidFill>
                  <a:schemeClr val="tx2">
                    <a:lumMod val="60000"/>
                    <a:lumOff val="40000"/>
                  </a:schemeClr>
                </a:solidFill>
                <a:latin typeface="Calibri Light" pitchFamily="34" charset="0"/>
                <a:cs typeface="Calibri Light" pitchFamily="34" charset="0"/>
              </a:rPr>
              <a:t>I </a:t>
            </a:r>
            <a:r>
              <a:rPr lang="en-US" sz="2400" dirty="0" smtClean="0">
                <a:solidFill>
                  <a:schemeClr val="tx2">
                    <a:lumMod val="60000"/>
                    <a:lumOff val="40000"/>
                  </a:schemeClr>
                </a:solidFill>
                <a:latin typeface="Calibri Light" pitchFamily="34" charset="0"/>
                <a:cs typeface="Calibri Light" pitchFamily="34" charset="0"/>
              </a:rPr>
              <a:t>recommend that the event </a:t>
            </a:r>
            <a:r>
              <a:rPr lang="en-US" sz="2400" dirty="0" smtClean="0">
                <a:solidFill>
                  <a:schemeClr val="tx2">
                    <a:lumMod val="60000"/>
                    <a:lumOff val="40000"/>
                  </a:schemeClr>
                </a:solidFill>
                <a:latin typeface="Calibri Light" pitchFamily="34" charset="0"/>
                <a:cs typeface="Calibri Light" pitchFamily="34" charset="0"/>
              </a:rPr>
              <a:t>organizer</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and </a:t>
            </a:r>
            <a:r>
              <a:rPr lang="en-US" sz="2400" dirty="0" smtClean="0">
                <a:solidFill>
                  <a:schemeClr val="tx2">
                    <a:lumMod val="60000"/>
                    <a:lumOff val="40000"/>
                  </a:schemeClr>
                </a:solidFill>
                <a:latin typeface="Calibri Light" pitchFamily="34" charset="0"/>
                <a:cs typeface="Calibri Light" pitchFamily="34" charset="0"/>
              </a:rPr>
              <a:t>project coordinators also to </a:t>
            </a:r>
            <a:r>
              <a:rPr lang="en-US" sz="2400" b="1" dirty="0" smtClean="0">
                <a:solidFill>
                  <a:schemeClr val="tx2">
                    <a:lumMod val="60000"/>
                    <a:lumOff val="40000"/>
                  </a:schemeClr>
                </a:solidFill>
                <a:latin typeface="Calibri Light" pitchFamily="34" charset="0"/>
                <a:cs typeface="Calibri Light" pitchFamily="34" charset="0"/>
              </a:rPr>
              <a:t>report on the selection criteria for all participants on </a:t>
            </a:r>
            <a:r>
              <a:rPr lang="en-US" sz="2400" b="1" dirty="0" smtClean="0">
                <a:solidFill>
                  <a:schemeClr val="tx2">
                    <a:lumMod val="60000"/>
                    <a:lumOff val="40000"/>
                  </a:schemeClr>
                </a:solidFill>
                <a:latin typeface="Calibri Light" pitchFamily="34" charset="0"/>
                <a:cs typeface="Calibri Light" pitchFamily="34" charset="0"/>
              </a:rPr>
              <a:t>realized</a:t>
            </a:r>
            <a:r>
              <a:rPr lang="sr-Latn-RS" sz="2400" b="1" dirty="0" smtClean="0">
                <a:solidFill>
                  <a:schemeClr val="tx2">
                    <a:lumMod val="60000"/>
                    <a:lumOff val="40000"/>
                  </a:schemeClr>
                </a:solidFill>
                <a:latin typeface="Calibri Light" pitchFamily="34" charset="0"/>
                <a:cs typeface="Calibri Light" pitchFamily="34" charset="0"/>
              </a:rPr>
              <a:t> </a:t>
            </a:r>
            <a:r>
              <a:rPr lang="en-US" sz="2400" b="1" dirty="0" smtClean="0">
                <a:solidFill>
                  <a:schemeClr val="tx2">
                    <a:lumMod val="60000"/>
                    <a:lumOff val="40000"/>
                  </a:schemeClr>
                </a:solidFill>
                <a:latin typeface="Calibri Light" pitchFamily="34" charset="0"/>
                <a:cs typeface="Calibri Light" pitchFamily="34" charset="0"/>
              </a:rPr>
              <a:t>activities</a:t>
            </a:r>
            <a:r>
              <a:rPr lang="en-US" sz="2400" b="1" dirty="0" smtClean="0">
                <a:solidFill>
                  <a:schemeClr val="tx2">
                    <a:lumMod val="60000"/>
                    <a:lumOff val="40000"/>
                  </a:schemeClr>
                </a:solidFill>
                <a:latin typeface="Calibri Light" pitchFamily="34" charset="0"/>
                <a:cs typeface="Calibri Light" pitchFamily="34" charset="0"/>
              </a:rPr>
              <a:t>, in order to ensure that the main target audience is communicated</a:t>
            </a:r>
            <a:r>
              <a:rPr lang="en-US" sz="2400" dirty="0" smtClean="0">
                <a:solidFill>
                  <a:schemeClr val="tx2">
                    <a:lumMod val="60000"/>
                    <a:lumOff val="40000"/>
                  </a:schemeClr>
                </a:solidFill>
                <a:latin typeface="Calibri Light" pitchFamily="34" charset="0"/>
                <a:cs typeface="Calibri Light" pitchFamily="34" charset="0"/>
              </a:rPr>
              <a:t>.</a:t>
            </a: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External reviewer </a:t>
            </a:r>
            <a:r>
              <a:rPr lang="sr-Latn-RS" sz="3200" b="1" dirty="0" smtClean="0">
                <a:solidFill>
                  <a:schemeClr val="tx2">
                    <a:lumMod val="60000"/>
                    <a:lumOff val="40000"/>
                  </a:schemeClr>
                </a:solidFill>
              </a:rPr>
              <a:t>recommendations</a:t>
            </a:r>
            <a:r>
              <a:rPr lang="sr-Latn-RS" sz="3200" b="1" dirty="0" smtClean="0">
                <a:solidFill>
                  <a:schemeClr val="tx2">
                    <a:lumMod val="60000"/>
                    <a:lumOff val="40000"/>
                  </a:schemeClr>
                </a:solidFill>
              </a:rPr>
              <a:t> - </a:t>
            </a:r>
            <a:r>
              <a:rPr lang="sr-Latn-RS" sz="3200" b="1" dirty="0" smtClean="0">
                <a:solidFill>
                  <a:schemeClr val="tx2">
                    <a:lumMod val="60000"/>
                    <a:lumOff val="40000"/>
                  </a:schemeClr>
                </a:solidFill>
              </a:rPr>
              <a:t>Impact</a:t>
            </a:r>
            <a:r>
              <a:rPr lang="en-GB" sz="3200" b="1" dirty="0" smtClean="0">
                <a:solidFill>
                  <a:schemeClr val="lt1"/>
                </a:solidFill>
                <a:latin typeface="Calibri Light" pitchFamily="34" charset="0"/>
                <a:cs typeface="Calibri Light" pitchFamily="34" charset="0"/>
              </a:rPr>
              <a:t>sector</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indent="-342900" algn="just">
              <a:spcBef>
                <a:spcPct val="20000"/>
              </a:spcBef>
              <a:buFont typeface="Wingdings" pitchFamily="2" charset="2"/>
              <a:buChar char="Ø"/>
              <a:defRPr/>
            </a:pPr>
            <a:r>
              <a:rPr lang="en-US" sz="2400" dirty="0" smtClean="0">
                <a:solidFill>
                  <a:schemeClr val="tx2">
                    <a:lumMod val="60000"/>
                    <a:lumOff val="40000"/>
                  </a:schemeClr>
                </a:solidFill>
                <a:latin typeface="Calibri Light" pitchFamily="34" charset="0"/>
                <a:cs typeface="Calibri Light" pitchFamily="34" charset="0"/>
              </a:rPr>
              <a:t>I </a:t>
            </a:r>
            <a:r>
              <a:rPr lang="en-US" sz="2400" dirty="0" smtClean="0">
                <a:solidFill>
                  <a:schemeClr val="tx2">
                    <a:lumMod val="60000"/>
                    <a:lumOff val="40000"/>
                  </a:schemeClr>
                </a:solidFill>
                <a:latin typeface="Calibri Light" pitchFamily="34" charset="0"/>
                <a:cs typeface="Calibri Light" pitchFamily="34" charset="0"/>
              </a:rPr>
              <a:t>strongly encourage at the </a:t>
            </a:r>
            <a:r>
              <a:rPr lang="en-US" sz="2400" b="1" dirty="0" smtClean="0">
                <a:solidFill>
                  <a:schemeClr val="tx2">
                    <a:lumMod val="60000"/>
                    <a:lumOff val="40000"/>
                  </a:schemeClr>
                </a:solidFill>
                <a:latin typeface="Calibri Light" pitchFamily="34" charset="0"/>
                <a:cs typeface="Calibri Light" pitchFamily="34" charset="0"/>
              </a:rPr>
              <a:t>last report to include comparison of the situation prior to </a:t>
            </a:r>
            <a:r>
              <a:rPr lang="en-US" sz="2400" b="1" dirty="0" smtClean="0">
                <a:solidFill>
                  <a:schemeClr val="tx2">
                    <a:lumMod val="60000"/>
                    <a:lumOff val="40000"/>
                  </a:schemeClr>
                </a:solidFill>
                <a:latin typeface="Calibri Light" pitchFamily="34" charset="0"/>
                <a:cs typeface="Calibri Light" pitchFamily="34" charset="0"/>
              </a:rPr>
              <a:t>project</a:t>
            </a:r>
            <a:r>
              <a:rPr lang="sr-Latn-RS" sz="2400" b="1" dirty="0" smtClean="0">
                <a:solidFill>
                  <a:schemeClr val="tx2">
                    <a:lumMod val="60000"/>
                    <a:lumOff val="40000"/>
                  </a:schemeClr>
                </a:solidFill>
                <a:latin typeface="Calibri Light" pitchFamily="34" charset="0"/>
                <a:cs typeface="Calibri Light" pitchFamily="34" charset="0"/>
              </a:rPr>
              <a:t> </a:t>
            </a:r>
            <a:r>
              <a:rPr lang="en-US" sz="2400" b="1" dirty="0" smtClean="0">
                <a:solidFill>
                  <a:schemeClr val="tx2">
                    <a:lumMod val="60000"/>
                    <a:lumOff val="40000"/>
                  </a:schemeClr>
                </a:solidFill>
                <a:latin typeface="Calibri Light" pitchFamily="34" charset="0"/>
                <a:cs typeface="Calibri Light" pitchFamily="34" charset="0"/>
              </a:rPr>
              <a:t>start </a:t>
            </a:r>
            <a:r>
              <a:rPr lang="en-US" sz="2400" b="1" dirty="0" smtClean="0">
                <a:solidFill>
                  <a:schemeClr val="tx2">
                    <a:lumMod val="60000"/>
                    <a:lumOff val="40000"/>
                  </a:schemeClr>
                </a:solidFill>
                <a:latin typeface="Calibri Light" pitchFamily="34" charset="0"/>
                <a:cs typeface="Calibri Light" pitchFamily="34" charset="0"/>
              </a:rPr>
              <a:t>and the situation after finishing the project</a:t>
            </a:r>
            <a:r>
              <a:rPr lang="en-US" sz="2400" dirty="0" smtClean="0">
                <a:solidFill>
                  <a:schemeClr val="tx2">
                    <a:lumMod val="60000"/>
                    <a:lumOff val="40000"/>
                  </a:schemeClr>
                </a:solidFill>
                <a:latin typeface="Calibri Light" pitchFamily="34" charset="0"/>
                <a:cs typeface="Calibri Light" pitchFamily="34" charset="0"/>
              </a:rPr>
              <a:t>, such as number of experts in WRM, </a:t>
            </a:r>
            <a:r>
              <a:rPr lang="en-US" sz="2400" dirty="0" smtClean="0">
                <a:solidFill>
                  <a:schemeClr val="tx2">
                    <a:lumMod val="60000"/>
                    <a:lumOff val="40000"/>
                  </a:schemeClr>
                </a:solidFill>
                <a:latin typeface="Calibri Light" pitchFamily="34" charset="0"/>
                <a:cs typeface="Calibri Light" pitchFamily="34" charset="0"/>
              </a:rPr>
              <a:t>number</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of </a:t>
            </a:r>
            <a:r>
              <a:rPr lang="en-US" sz="2400" dirty="0" smtClean="0">
                <a:solidFill>
                  <a:schemeClr val="tx2">
                    <a:lumMod val="60000"/>
                    <a:lumOff val="40000"/>
                  </a:schemeClr>
                </a:solidFill>
                <a:latin typeface="Calibri Light" pitchFamily="34" charset="0"/>
                <a:cs typeface="Calibri Light" pitchFamily="34" charset="0"/>
              </a:rPr>
              <a:t>job positions, number of held LLL courses and improvement of competences of </a:t>
            </a:r>
            <a:r>
              <a:rPr lang="en-US" sz="2400" dirty="0" smtClean="0">
                <a:solidFill>
                  <a:schemeClr val="tx2">
                    <a:lumMod val="60000"/>
                    <a:lumOff val="40000"/>
                  </a:schemeClr>
                </a:solidFill>
                <a:latin typeface="Calibri Light" pitchFamily="34" charset="0"/>
                <a:cs typeface="Calibri Light" pitchFamily="34" charset="0"/>
              </a:rPr>
              <a:t>existing</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employees </a:t>
            </a:r>
            <a:r>
              <a:rPr lang="en-US" sz="2400" dirty="0" smtClean="0">
                <a:solidFill>
                  <a:schemeClr val="tx2">
                    <a:lumMod val="60000"/>
                    <a:lumOff val="40000"/>
                  </a:schemeClr>
                </a:solidFill>
                <a:latin typeface="Calibri Light" pitchFamily="34" charset="0"/>
                <a:cs typeface="Calibri Light" pitchFamily="34" charset="0"/>
              </a:rPr>
              <a:t>in WRM. This would give sufficient answer on the project impact and quality </a:t>
            </a:r>
            <a:r>
              <a:rPr lang="en-US" sz="2400" dirty="0" smtClean="0">
                <a:solidFill>
                  <a:schemeClr val="tx2">
                    <a:lumMod val="60000"/>
                    <a:lumOff val="40000"/>
                  </a:schemeClr>
                </a:solidFill>
                <a:latin typeface="Calibri Light" pitchFamily="34" charset="0"/>
                <a:cs typeface="Calibri Light" pitchFamily="34" charset="0"/>
              </a:rPr>
              <a:t>of</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project </a:t>
            </a:r>
            <a:r>
              <a:rPr lang="en-US" sz="2400" dirty="0" smtClean="0">
                <a:solidFill>
                  <a:schemeClr val="tx2">
                    <a:lumMod val="60000"/>
                    <a:lumOff val="40000"/>
                  </a:schemeClr>
                </a:solidFill>
                <a:latin typeface="Calibri Light" pitchFamily="34" charset="0"/>
                <a:cs typeface="Calibri Light" pitchFamily="34" charset="0"/>
              </a:rPr>
              <a:t>results.</a:t>
            </a: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External reviewer </a:t>
            </a:r>
            <a:r>
              <a:rPr lang="sr-Latn-RS" sz="3200" b="1" dirty="0" smtClean="0">
                <a:solidFill>
                  <a:schemeClr val="tx2">
                    <a:lumMod val="60000"/>
                    <a:lumOff val="40000"/>
                  </a:schemeClr>
                </a:solidFill>
              </a:rPr>
              <a:t>recommendations</a:t>
            </a:r>
            <a:r>
              <a:rPr lang="sr-Latn-RS" sz="3200" b="1" dirty="0" smtClean="0">
                <a:solidFill>
                  <a:schemeClr val="tx2">
                    <a:lumMod val="60000"/>
                    <a:lumOff val="40000"/>
                  </a:schemeClr>
                </a:solidFill>
              </a:rPr>
              <a:t> - </a:t>
            </a:r>
            <a:r>
              <a:rPr lang="sr-Latn-RS" sz="3200" b="1" dirty="0" smtClean="0">
                <a:solidFill>
                  <a:schemeClr val="tx2">
                    <a:lumMod val="60000"/>
                    <a:lumOff val="40000"/>
                  </a:schemeClr>
                </a:solidFill>
              </a:rPr>
              <a:t>Effectivity </a:t>
            </a:r>
            <a:r>
              <a:rPr lang="en-GB" sz="3200" b="1" dirty="0" smtClean="0">
                <a:solidFill>
                  <a:schemeClr val="lt1"/>
                </a:solidFill>
                <a:latin typeface="Calibri Light" pitchFamily="34" charset="0"/>
                <a:cs typeface="Calibri Light" pitchFamily="34" charset="0"/>
              </a:rPr>
              <a:t>sector</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indent="-342900" algn="just">
              <a:spcBef>
                <a:spcPct val="20000"/>
              </a:spcBef>
              <a:buFont typeface="Wingdings" pitchFamily="2" charset="2"/>
              <a:buChar char="Ø"/>
              <a:defRPr/>
            </a:pPr>
            <a:r>
              <a:rPr lang="en-US" sz="2400" dirty="0" smtClean="0">
                <a:solidFill>
                  <a:schemeClr val="tx2">
                    <a:lumMod val="60000"/>
                    <a:lumOff val="40000"/>
                  </a:schemeClr>
                </a:solidFill>
                <a:latin typeface="Calibri Light" pitchFamily="34" charset="0"/>
                <a:cs typeface="Calibri Light" pitchFamily="34" charset="0"/>
              </a:rPr>
              <a:t>I </a:t>
            </a:r>
            <a:r>
              <a:rPr lang="en-US" sz="2400" dirty="0" smtClean="0">
                <a:solidFill>
                  <a:schemeClr val="tx2">
                    <a:lumMod val="60000"/>
                    <a:lumOff val="40000"/>
                  </a:schemeClr>
                </a:solidFill>
                <a:latin typeface="Calibri Light" pitchFamily="34" charset="0"/>
                <a:cs typeface="Calibri Light" pitchFamily="34" charset="0"/>
              </a:rPr>
              <a:t>would encourage the project coordinator to </a:t>
            </a:r>
            <a:r>
              <a:rPr lang="en-US" sz="2400" b="1" dirty="0" smtClean="0">
                <a:solidFill>
                  <a:schemeClr val="tx2">
                    <a:lumMod val="60000"/>
                    <a:lumOff val="40000"/>
                  </a:schemeClr>
                </a:solidFill>
                <a:latin typeface="Calibri Light" pitchFamily="34" charset="0"/>
                <a:cs typeface="Calibri Light" pitchFamily="34" charset="0"/>
              </a:rPr>
              <a:t>explain the strategy or methodology how </a:t>
            </a:r>
            <a:r>
              <a:rPr lang="en-US" sz="2400" b="1" dirty="0" smtClean="0">
                <a:solidFill>
                  <a:schemeClr val="tx2">
                    <a:lumMod val="60000"/>
                    <a:lumOff val="40000"/>
                  </a:schemeClr>
                </a:solidFill>
                <a:latin typeface="Calibri Light" pitchFamily="34" charset="0"/>
                <a:cs typeface="Calibri Light" pitchFamily="34" charset="0"/>
              </a:rPr>
              <a:t>the</a:t>
            </a:r>
            <a:r>
              <a:rPr lang="sr-Latn-RS" sz="2400" b="1" dirty="0" smtClean="0">
                <a:solidFill>
                  <a:schemeClr val="tx2">
                    <a:lumMod val="60000"/>
                    <a:lumOff val="40000"/>
                  </a:schemeClr>
                </a:solidFill>
                <a:latin typeface="Calibri Light" pitchFamily="34" charset="0"/>
                <a:cs typeface="Calibri Light" pitchFamily="34" charset="0"/>
              </a:rPr>
              <a:t> </a:t>
            </a:r>
            <a:r>
              <a:rPr lang="en-US" sz="2400" b="1" dirty="0" smtClean="0">
                <a:solidFill>
                  <a:schemeClr val="tx2">
                    <a:lumMod val="60000"/>
                    <a:lumOff val="40000"/>
                  </a:schemeClr>
                </a:solidFill>
                <a:latin typeface="Calibri Light" pitchFamily="34" charset="0"/>
                <a:cs typeface="Calibri Light" pitchFamily="34" charset="0"/>
              </a:rPr>
              <a:t>target </a:t>
            </a:r>
            <a:r>
              <a:rPr lang="en-US" sz="2400" b="1" dirty="0" smtClean="0">
                <a:solidFill>
                  <a:schemeClr val="tx2">
                    <a:lumMod val="60000"/>
                    <a:lumOff val="40000"/>
                  </a:schemeClr>
                </a:solidFill>
                <a:latin typeface="Calibri Light" pitchFamily="34" charset="0"/>
                <a:cs typeface="Calibri Light" pitchFamily="34" charset="0"/>
              </a:rPr>
              <a:t>group was selected for participation on the events, trainings or mentoring</a:t>
            </a:r>
            <a:r>
              <a:rPr lang="en-U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giving</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details </a:t>
            </a:r>
            <a:r>
              <a:rPr lang="en-US" sz="2400" dirty="0" smtClean="0">
                <a:solidFill>
                  <a:schemeClr val="tx2">
                    <a:lumMod val="60000"/>
                    <a:lumOff val="40000"/>
                  </a:schemeClr>
                </a:solidFill>
                <a:latin typeface="Calibri Light" pitchFamily="34" charset="0"/>
                <a:cs typeface="Calibri Light" pitchFamily="34" charset="0"/>
              </a:rPr>
              <a:t>if all relevant target audience is communicated.</a:t>
            </a: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External reviewer </a:t>
            </a:r>
            <a:r>
              <a:rPr lang="sr-Latn-RS" sz="3200" b="1" dirty="0" smtClean="0">
                <a:solidFill>
                  <a:schemeClr val="tx2">
                    <a:lumMod val="60000"/>
                    <a:lumOff val="40000"/>
                  </a:schemeClr>
                </a:solidFill>
              </a:rPr>
              <a:t>recommendations</a:t>
            </a:r>
            <a:r>
              <a:rPr lang="sr-Latn-RS" sz="3200" b="1" dirty="0" smtClean="0">
                <a:solidFill>
                  <a:schemeClr val="tx2">
                    <a:lumMod val="60000"/>
                    <a:lumOff val="40000"/>
                  </a:schemeClr>
                </a:solidFill>
              </a:rPr>
              <a:t> - </a:t>
            </a:r>
            <a:r>
              <a:rPr lang="sr-Latn-RS" sz="3200" b="1" dirty="0" smtClean="0">
                <a:solidFill>
                  <a:schemeClr val="tx2">
                    <a:lumMod val="60000"/>
                    <a:lumOff val="40000"/>
                  </a:schemeClr>
                </a:solidFill>
              </a:rPr>
              <a:t>Sustainability </a:t>
            </a:r>
            <a:r>
              <a:rPr lang="en-GB" sz="3200" b="1" dirty="0" smtClean="0">
                <a:solidFill>
                  <a:schemeClr val="lt1"/>
                </a:solidFill>
                <a:latin typeface="Calibri Light" pitchFamily="34" charset="0"/>
                <a:cs typeface="Calibri Light" pitchFamily="34" charset="0"/>
              </a:rPr>
              <a:t>sector</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indent="-342900" algn="just">
              <a:spcBef>
                <a:spcPct val="20000"/>
              </a:spcBef>
              <a:buFont typeface="Wingdings" pitchFamily="2" charset="2"/>
              <a:buChar char="Ø"/>
              <a:defRPr/>
            </a:pPr>
            <a:r>
              <a:rPr lang="en-US" sz="2400" dirty="0" smtClean="0">
                <a:solidFill>
                  <a:schemeClr val="tx2">
                    <a:lumMod val="60000"/>
                    <a:lumOff val="40000"/>
                  </a:schemeClr>
                </a:solidFill>
                <a:latin typeface="Calibri Light" pitchFamily="34" charset="0"/>
                <a:cs typeface="Calibri Light" pitchFamily="34" charset="0"/>
              </a:rPr>
              <a:t>Are </a:t>
            </a:r>
            <a:r>
              <a:rPr lang="en-US" sz="2400" dirty="0" smtClean="0">
                <a:solidFill>
                  <a:schemeClr val="tx2">
                    <a:lumMod val="60000"/>
                    <a:lumOff val="40000"/>
                  </a:schemeClr>
                </a:solidFill>
                <a:latin typeface="Calibri Light" pitchFamily="34" charset="0"/>
                <a:cs typeface="Calibri Light" pitchFamily="34" charset="0"/>
              </a:rPr>
              <a:t>the </a:t>
            </a:r>
            <a:r>
              <a:rPr lang="en-US" sz="2400" b="1" dirty="0" smtClean="0">
                <a:solidFill>
                  <a:schemeClr val="tx2">
                    <a:lumMod val="60000"/>
                    <a:lumOff val="40000"/>
                  </a:schemeClr>
                </a:solidFill>
                <a:latin typeface="Calibri Light" pitchFamily="34" charset="0"/>
                <a:cs typeface="Calibri Light" pitchFamily="34" charset="0"/>
              </a:rPr>
              <a:t>benefits of the project and exploitation of the results going to be extended</a:t>
            </a:r>
            <a:r>
              <a:rPr lang="en-US" sz="2400" dirty="0" smtClean="0">
                <a:solidFill>
                  <a:schemeClr val="tx2">
                    <a:lumMod val="60000"/>
                    <a:lumOff val="40000"/>
                  </a:schemeClr>
                </a:solidFill>
                <a:latin typeface="Calibri Light" pitchFamily="34" charset="0"/>
                <a:cs typeface="Calibri Light" pitchFamily="34" charset="0"/>
              </a:rPr>
              <a:t> also </a:t>
            </a:r>
            <a:r>
              <a:rPr lang="en-US" sz="2400" dirty="0" smtClean="0">
                <a:solidFill>
                  <a:schemeClr val="tx2">
                    <a:lumMod val="60000"/>
                    <a:lumOff val="40000"/>
                  </a:schemeClr>
                </a:solidFill>
                <a:latin typeface="Calibri Light" pitchFamily="34" charset="0"/>
                <a:cs typeface="Calibri Light" pitchFamily="34" charset="0"/>
              </a:rPr>
              <a:t>after</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the </a:t>
            </a:r>
            <a:r>
              <a:rPr lang="en-US" sz="2400" dirty="0" smtClean="0">
                <a:solidFill>
                  <a:schemeClr val="tx2">
                    <a:lumMod val="60000"/>
                    <a:lumOff val="40000"/>
                  </a:schemeClr>
                </a:solidFill>
                <a:latin typeface="Calibri Light" pitchFamily="34" charset="0"/>
                <a:cs typeface="Calibri Light" pitchFamily="34" charset="0"/>
              </a:rPr>
              <a:t>project lifetime/financing </a:t>
            </a:r>
            <a:r>
              <a:rPr lang="en-US" sz="2400" dirty="0" smtClean="0">
                <a:solidFill>
                  <a:schemeClr val="tx2">
                    <a:lumMod val="60000"/>
                    <a:lumOff val="40000"/>
                  </a:schemeClr>
                </a:solidFill>
                <a:latin typeface="Calibri Light" pitchFamily="34" charset="0"/>
                <a:cs typeface="Calibri Light" pitchFamily="34" charset="0"/>
              </a:rPr>
              <a:t>period?</a:t>
            </a:r>
            <a:endParaRPr lang="sr-Latn-RS" sz="2400" dirty="0" smtClean="0">
              <a:solidFill>
                <a:schemeClr val="tx2">
                  <a:lumMod val="60000"/>
                  <a:lumOff val="40000"/>
                </a:schemeClr>
              </a:solidFill>
              <a:latin typeface="Calibri Light" pitchFamily="34" charset="0"/>
              <a:cs typeface="Calibri Light" pitchFamily="34" charset="0"/>
            </a:endParaRPr>
          </a:p>
          <a:p>
            <a:pPr marL="34290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indent="-342900" algn="just">
              <a:spcBef>
                <a:spcPct val="20000"/>
              </a:spcBef>
              <a:buFont typeface="Wingdings" pitchFamily="2" charset="2"/>
              <a:buChar char="Ø"/>
              <a:defRPr/>
            </a:pPr>
            <a:r>
              <a:rPr lang="en-US" sz="2400" dirty="0" smtClean="0">
                <a:solidFill>
                  <a:schemeClr val="tx2">
                    <a:lumMod val="60000"/>
                    <a:lumOff val="40000"/>
                  </a:schemeClr>
                </a:solidFill>
                <a:latin typeface="Calibri Light" pitchFamily="34" charset="0"/>
                <a:cs typeface="Calibri Light" pitchFamily="34" charset="0"/>
              </a:rPr>
              <a:t>I would suggest more efforts to be set in </a:t>
            </a:r>
            <a:r>
              <a:rPr lang="en-US" sz="2400" b="1" dirty="0" smtClean="0">
                <a:solidFill>
                  <a:schemeClr val="tx2">
                    <a:lumMod val="60000"/>
                    <a:lumOff val="40000"/>
                  </a:schemeClr>
                </a:solidFill>
                <a:latin typeface="Calibri Light" pitchFamily="34" charset="0"/>
                <a:cs typeface="Calibri Light" pitchFamily="34" charset="0"/>
              </a:rPr>
              <a:t>enabling </a:t>
            </a:r>
            <a:r>
              <a:rPr lang="en-US" sz="2400" b="1" dirty="0" smtClean="0">
                <a:solidFill>
                  <a:schemeClr val="tx2">
                    <a:lumMod val="60000"/>
                    <a:lumOff val="40000"/>
                  </a:schemeClr>
                </a:solidFill>
                <a:latin typeface="Calibri Light" pitchFamily="34" charset="0"/>
                <a:cs typeface="Calibri Light" pitchFamily="34" charset="0"/>
              </a:rPr>
              <a:t>work</a:t>
            </a:r>
            <a:r>
              <a:rPr lang="sr-Latn-RS" sz="2400" b="1" dirty="0" smtClean="0">
                <a:solidFill>
                  <a:schemeClr val="tx2">
                    <a:lumMod val="60000"/>
                    <a:lumOff val="40000"/>
                  </a:schemeClr>
                </a:solidFill>
                <a:latin typeface="Calibri Light" pitchFamily="34" charset="0"/>
                <a:cs typeface="Calibri Light" pitchFamily="34" charset="0"/>
              </a:rPr>
              <a:t> </a:t>
            </a:r>
            <a:r>
              <a:rPr lang="en-US" sz="2400" b="1" dirty="0" smtClean="0">
                <a:solidFill>
                  <a:schemeClr val="tx2">
                    <a:lumMod val="60000"/>
                    <a:lumOff val="40000"/>
                  </a:schemeClr>
                </a:solidFill>
                <a:latin typeface="Calibri Light" pitchFamily="34" charset="0"/>
                <a:cs typeface="Calibri Light" pitchFamily="34" charset="0"/>
              </a:rPr>
              <a:t>positions </a:t>
            </a:r>
            <a:r>
              <a:rPr lang="en-US" sz="2400" b="1" dirty="0" smtClean="0">
                <a:solidFill>
                  <a:schemeClr val="tx2">
                    <a:lumMod val="60000"/>
                    <a:lumOff val="40000"/>
                  </a:schemeClr>
                </a:solidFill>
                <a:latin typeface="Calibri Light" pitchFamily="34" charset="0"/>
                <a:cs typeface="Calibri Light" pitchFamily="34" charset="0"/>
              </a:rPr>
              <a:t>for prospective students</a:t>
            </a:r>
            <a:r>
              <a:rPr lang="en-US" sz="2400" dirty="0" smtClean="0">
                <a:solidFill>
                  <a:schemeClr val="tx2">
                    <a:lumMod val="60000"/>
                    <a:lumOff val="40000"/>
                  </a:schemeClr>
                </a:solidFill>
                <a:latin typeface="Calibri Light" pitchFamily="34" charset="0"/>
                <a:cs typeface="Calibri Light" pitchFamily="34" charset="0"/>
              </a:rPr>
              <a:t>, as this will be motivator for students to study the </a:t>
            </a:r>
            <a:r>
              <a:rPr lang="en-US" sz="2400" dirty="0" smtClean="0">
                <a:solidFill>
                  <a:schemeClr val="tx2">
                    <a:lumMod val="60000"/>
                    <a:lumOff val="40000"/>
                  </a:schemeClr>
                </a:solidFill>
                <a:latin typeface="Calibri Light" pitchFamily="34" charset="0"/>
                <a:cs typeface="Calibri Light" pitchFamily="34" charset="0"/>
              </a:rPr>
              <a:t>proposed</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master </a:t>
            </a:r>
            <a:r>
              <a:rPr lang="en-US" sz="2400" dirty="0" smtClean="0">
                <a:solidFill>
                  <a:schemeClr val="tx2">
                    <a:lumMod val="60000"/>
                    <a:lumOff val="40000"/>
                  </a:schemeClr>
                </a:solidFill>
                <a:latin typeface="Calibri Light" pitchFamily="34" charset="0"/>
                <a:cs typeface="Calibri Light" pitchFamily="34" charset="0"/>
              </a:rPr>
              <a:t>curricula. This can be achieved by </a:t>
            </a:r>
            <a:r>
              <a:rPr lang="en-US" sz="2400" b="1" dirty="0" smtClean="0">
                <a:solidFill>
                  <a:schemeClr val="tx2">
                    <a:lumMod val="60000"/>
                    <a:lumOff val="40000"/>
                  </a:schemeClr>
                </a:solidFill>
                <a:latin typeface="Calibri Light" pitchFamily="34" charset="0"/>
                <a:cs typeface="Calibri Light" pitchFamily="34" charset="0"/>
              </a:rPr>
              <a:t>initiating a development strategy on a national </a:t>
            </a:r>
            <a:r>
              <a:rPr lang="en-US" sz="2400" b="1" dirty="0" smtClean="0">
                <a:solidFill>
                  <a:schemeClr val="tx2">
                    <a:lumMod val="60000"/>
                    <a:lumOff val="40000"/>
                  </a:schemeClr>
                </a:solidFill>
                <a:latin typeface="Calibri Light" pitchFamily="34" charset="0"/>
                <a:cs typeface="Calibri Light" pitchFamily="34" charset="0"/>
              </a:rPr>
              <a:t>or</a:t>
            </a:r>
            <a:r>
              <a:rPr lang="sr-Latn-RS" sz="2400" b="1" dirty="0" smtClean="0">
                <a:solidFill>
                  <a:schemeClr val="tx2">
                    <a:lumMod val="60000"/>
                    <a:lumOff val="40000"/>
                  </a:schemeClr>
                </a:solidFill>
                <a:latin typeface="Calibri Light" pitchFamily="34" charset="0"/>
                <a:cs typeface="Calibri Light" pitchFamily="34" charset="0"/>
              </a:rPr>
              <a:t> </a:t>
            </a:r>
            <a:r>
              <a:rPr lang="en-US" sz="2400" b="1" dirty="0" smtClean="0">
                <a:solidFill>
                  <a:schemeClr val="tx2">
                    <a:lumMod val="60000"/>
                    <a:lumOff val="40000"/>
                  </a:schemeClr>
                </a:solidFill>
                <a:latin typeface="Calibri Light" pitchFamily="34" charset="0"/>
                <a:cs typeface="Calibri Light" pitchFamily="34" charset="0"/>
              </a:rPr>
              <a:t>local </a:t>
            </a:r>
            <a:r>
              <a:rPr lang="en-US" sz="2400" b="1" dirty="0" smtClean="0">
                <a:solidFill>
                  <a:schemeClr val="tx2">
                    <a:lumMod val="60000"/>
                    <a:lumOff val="40000"/>
                  </a:schemeClr>
                </a:solidFill>
                <a:latin typeface="Calibri Light" pitchFamily="34" charset="0"/>
                <a:cs typeface="Calibri Light" pitchFamily="34" charset="0"/>
              </a:rPr>
              <a:t>level </a:t>
            </a:r>
            <a:r>
              <a:rPr lang="en-US" sz="2400" dirty="0" smtClean="0">
                <a:solidFill>
                  <a:schemeClr val="tx2">
                    <a:lumMod val="60000"/>
                    <a:lumOff val="40000"/>
                  </a:schemeClr>
                </a:solidFill>
                <a:latin typeface="Calibri Light" pitchFamily="34" charset="0"/>
                <a:cs typeface="Calibri Light" pitchFamily="34" charset="0"/>
              </a:rPr>
              <a:t>that will organize administration or institutional support of WRM.</a:t>
            </a: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External reviewer </a:t>
            </a:r>
            <a:r>
              <a:rPr lang="sr-Latn-RS" sz="3200" b="1" dirty="0" smtClean="0">
                <a:solidFill>
                  <a:schemeClr val="tx2">
                    <a:lumMod val="60000"/>
                    <a:lumOff val="40000"/>
                  </a:schemeClr>
                </a:solidFill>
              </a:rPr>
              <a:t>recommendations</a:t>
            </a:r>
            <a:r>
              <a:rPr lang="sr-Latn-RS" sz="3200" b="1" dirty="0" smtClean="0">
                <a:solidFill>
                  <a:schemeClr val="tx2">
                    <a:lumMod val="60000"/>
                    <a:lumOff val="40000"/>
                  </a:schemeClr>
                </a:solidFill>
              </a:rPr>
              <a:t> - </a:t>
            </a:r>
            <a:r>
              <a:rPr lang="sr-Latn-RS" sz="3200" b="1" dirty="0" smtClean="0">
                <a:solidFill>
                  <a:schemeClr val="tx2">
                    <a:lumMod val="60000"/>
                    <a:lumOff val="40000"/>
                  </a:schemeClr>
                </a:solidFill>
              </a:rPr>
              <a:t>Sustainability </a:t>
            </a:r>
            <a:r>
              <a:rPr lang="en-GB" sz="3200" b="1" dirty="0" smtClean="0">
                <a:solidFill>
                  <a:schemeClr val="lt1"/>
                </a:solidFill>
                <a:latin typeface="Calibri Light" pitchFamily="34" charset="0"/>
                <a:cs typeface="Calibri Light" pitchFamily="34" charset="0"/>
              </a:rPr>
              <a:t>sector</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indent="-342900" algn="just">
              <a:spcBef>
                <a:spcPct val="20000"/>
              </a:spcBef>
              <a:buFont typeface="Wingdings" pitchFamily="2" charset="2"/>
              <a:buChar char="Ø"/>
              <a:defRPr/>
            </a:pPr>
            <a:r>
              <a:rPr lang="en-US" sz="2400" b="1" dirty="0" smtClean="0">
                <a:solidFill>
                  <a:schemeClr val="tx2">
                    <a:lumMod val="60000"/>
                    <a:lumOff val="40000"/>
                  </a:schemeClr>
                </a:solidFill>
                <a:latin typeface="Calibri Light" pitchFamily="34" charset="0"/>
                <a:cs typeface="Calibri Light" pitchFamily="34" charset="0"/>
              </a:rPr>
              <a:t>Financial sustainability </a:t>
            </a:r>
            <a:r>
              <a:rPr lang="en-US" sz="2400" dirty="0" smtClean="0">
                <a:solidFill>
                  <a:schemeClr val="tx2">
                    <a:lumMod val="60000"/>
                    <a:lumOff val="40000"/>
                  </a:schemeClr>
                </a:solidFill>
                <a:latin typeface="Calibri Light" pitchFamily="34" charset="0"/>
                <a:cs typeface="Calibri Light" pitchFamily="34" charset="0"/>
              </a:rPr>
              <a:t>needs to be supported by </a:t>
            </a:r>
            <a:r>
              <a:rPr lang="en-US" sz="2400" b="1" dirty="0" smtClean="0">
                <a:solidFill>
                  <a:schemeClr val="tx2">
                    <a:lumMod val="60000"/>
                    <a:lumOff val="40000"/>
                  </a:schemeClr>
                </a:solidFill>
                <a:latin typeface="Calibri Light" pitchFamily="34" charset="0"/>
                <a:cs typeface="Calibri Light" pitchFamily="34" charset="0"/>
              </a:rPr>
              <a:t>action plans or decisions</a:t>
            </a:r>
            <a:r>
              <a:rPr lang="en-US" sz="2400" dirty="0" smtClean="0">
                <a:solidFill>
                  <a:schemeClr val="tx2">
                    <a:lumMod val="60000"/>
                    <a:lumOff val="40000"/>
                  </a:schemeClr>
                </a:solidFill>
                <a:latin typeface="Calibri Light" pitchFamily="34" charset="0"/>
                <a:cs typeface="Calibri Light" pitchFamily="34" charset="0"/>
              </a:rPr>
              <a:t> in addition to </a:t>
            </a:r>
            <a:r>
              <a:rPr lang="en-US" sz="2400" dirty="0" smtClean="0">
                <a:solidFill>
                  <a:schemeClr val="tx2">
                    <a:lumMod val="60000"/>
                    <a:lumOff val="40000"/>
                  </a:schemeClr>
                </a:solidFill>
                <a:latin typeface="Calibri Light" pitchFamily="34" charset="0"/>
                <a:cs typeface="Calibri Light" pitchFamily="34" charset="0"/>
              </a:rPr>
              <a:t>the</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adopted </a:t>
            </a:r>
            <a:r>
              <a:rPr lang="en-US" sz="2400" dirty="0" smtClean="0">
                <a:solidFill>
                  <a:schemeClr val="tx2">
                    <a:lumMod val="60000"/>
                    <a:lumOff val="40000"/>
                  </a:schemeClr>
                </a:solidFill>
                <a:latin typeface="Calibri Light" pitchFamily="34" charset="0"/>
                <a:cs typeface="Calibri Light" pitchFamily="34" charset="0"/>
              </a:rPr>
              <a:t>University </a:t>
            </a:r>
            <a:r>
              <a:rPr lang="en-US" sz="2400" dirty="0" err="1" smtClean="0">
                <a:solidFill>
                  <a:schemeClr val="tx2">
                    <a:lumMod val="60000"/>
                    <a:lumOff val="40000"/>
                  </a:schemeClr>
                </a:solidFill>
                <a:latin typeface="Calibri Light" pitchFamily="34" charset="0"/>
                <a:cs typeface="Calibri Light" pitchFamily="34" charset="0"/>
              </a:rPr>
              <a:t>strategical</a:t>
            </a:r>
            <a:r>
              <a:rPr lang="en-US" sz="2400" dirty="0" smtClean="0">
                <a:solidFill>
                  <a:schemeClr val="tx2">
                    <a:lumMod val="60000"/>
                    <a:lumOff val="40000"/>
                  </a:schemeClr>
                </a:solidFill>
                <a:latin typeface="Calibri Light" pitchFamily="34" charset="0"/>
                <a:cs typeface="Calibri Light" pitchFamily="34" charset="0"/>
              </a:rPr>
              <a:t> documents in order to ensure that the University will </a:t>
            </a:r>
            <a:r>
              <a:rPr lang="en-US" sz="2400" dirty="0" smtClean="0">
                <a:solidFill>
                  <a:schemeClr val="tx2">
                    <a:lumMod val="60000"/>
                    <a:lumOff val="40000"/>
                  </a:schemeClr>
                </a:solidFill>
                <a:latin typeface="Calibri Light" pitchFamily="34" charset="0"/>
                <a:cs typeface="Calibri Light" pitchFamily="34" charset="0"/>
              </a:rPr>
              <a:t>continue</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to </a:t>
            </a:r>
            <a:r>
              <a:rPr lang="en-US" sz="2400" dirty="0" smtClean="0">
                <a:solidFill>
                  <a:schemeClr val="tx2">
                    <a:lumMod val="60000"/>
                    <a:lumOff val="40000"/>
                  </a:schemeClr>
                </a:solidFill>
                <a:latin typeface="Calibri Light" pitchFamily="34" charset="0"/>
                <a:cs typeface="Calibri Light" pitchFamily="34" charset="0"/>
              </a:rPr>
              <a:t>finance and organize the new master curricula and organize trainings after </a:t>
            </a:r>
            <a:r>
              <a:rPr lang="en-US" sz="2400" dirty="0" smtClean="0">
                <a:solidFill>
                  <a:schemeClr val="tx2">
                    <a:lumMod val="60000"/>
                    <a:lumOff val="40000"/>
                  </a:schemeClr>
                </a:solidFill>
                <a:latin typeface="Calibri Light" pitchFamily="34" charset="0"/>
                <a:cs typeface="Calibri Light" pitchFamily="34" charset="0"/>
              </a:rPr>
              <a:t>project</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termination</a:t>
            </a:r>
            <a:r>
              <a:rPr lang="en-US" sz="2400" dirty="0" smtClean="0">
                <a:solidFill>
                  <a:schemeClr val="tx2">
                    <a:lumMod val="60000"/>
                    <a:lumOff val="40000"/>
                  </a:schemeClr>
                </a:solidFill>
                <a:latin typeface="Calibri Light" pitchFamily="34" charset="0"/>
                <a:cs typeface="Calibri Light" pitchFamily="34" charset="0"/>
              </a:rPr>
              <a:t>.</a:t>
            </a:r>
            <a:endParaRPr lang="sr-Latn-RS" sz="24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M</a:t>
            </a:r>
            <a:r>
              <a:rPr lang="en-US" sz="3200" b="1" dirty="0" err="1" smtClean="0">
                <a:solidFill>
                  <a:schemeClr val="tx2">
                    <a:lumMod val="60000"/>
                    <a:lumOff val="40000"/>
                  </a:schemeClr>
                </a:solidFill>
              </a:rPr>
              <a:t>inor</a:t>
            </a:r>
            <a:r>
              <a:rPr lang="en-US" sz="3200" b="1" dirty="0" smtClean="0">
                <a:solidFill>
                  <a:schemeClr val="tx2">
                    <a:lumMod val="60000"/>
                    <a:lumOff val="40000"/>
                  </a:schemeClr>
                </a:solidFill>
              </a:rPr>
              <a:t> </a:t>
            </a:r>
            <a:r>
              <a:rPr lang="en-US" sz="3200" b="1" dirty="0" smtClean="0">
                <a:solidFill>
                  <a:schemeClr val="tx2">
                    <a:lumMod val="60000"/>
                    <a:lumOff val="40000"/>
                  </a:schemeClr>
                </a:solidFill>
              </a:rPr>
              <a:t>issues to be corrected in the reporting documents </a:t>
            </a:r>
            <a:r>
              <a:rPr lang="en-GB" sz="3200" b="1" dirty="0" smtClean="0">
                <a:solidFill>
                  <a:schemeClr val="tx2">
                    <a:lumMod val="60000"/>
                    <a:lumOff val="40000"/>
                  </a:schemeClr>
                </a:solidFill>
              </a:rPr>
              <a:t>sector</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indent="-342900" algn="just">
              <a:spcBef>
                <a:spcPct val="20000"/>
              </a:spcBef>
              <a:buFont typeface="Wingdings" pitchFamily="2" charset="2"/>
              <a:buChar char="Ø"/>
              <a:defRPr/>
            </a:pPr>
            <a:r>
              <a:rPr lang="en-US" sz="2000" dirty="0" smtClean="0">
                <a:solidFill>
                  <a:schemeClr val="tx2">
                    <a:lumMod val="60000"/>
                    <a:lumOff val="40000"/>
                  </a:schemeClr>
                </a:solidFill>
                <a:latin typeface="Calibri Light" pitchFamily="34" charset="0"/>
                <a:cs typeface="Calibri Light" pitchFamily="34" charset="0"/>
              </a:rPr>
              <a:t>The strategy for identification of the current state should be documented </a:t>
            </a:r>
            <a:r>
              <a:rPr lang="en-US" sz="2000" dirty="0" smtClean="0">
                <a:solidFill>
                  <a:schemeClr val="tx2">
                    <a:lumMod val="60000"/>
                    <a:lumOff val="40000"/>
                  </a:schemeClr>
                </a:solidFill>
                <a:latin typeface="Calibri Light" pitchFamily="34" charset="0"/>
                <a:cs typeface="Calibri Light" pitchFamily="34" charset="0"/>
              </a:rPr>
              <a:t>and</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explained </a:t>
            </a:r>
            <a:r>
              <a:rPr lang="en-US" sz="2000" dirty="0" smtClean="0">
                <a:solidFill>
                  <a:schemeClr val="tx2">
                    <a:lumMod val="60000"/>
                    <a:lumOff val="40000"/>
                  </a:schemeClr>
                </a:solidFill>
                <a:latin typeface="Calibri Light" pitchFamily="34" charset="0"/>
                <a:cs typeface="Calibri Light" pitchFamily="34" charset="0"/>
              </a:rPr>
              <a:t>why only the selected criteria are </a:t>
            </a:r>
            <a:r>
              <a:rPr lang="en-US" sz="2000" dirty="0" err="1" smtClean="0">
                <a:solidFill>
                  <a:schemeClr val="tx2">
                    <a:lumMod val="60000"/>
                    <a:lumOff val="40000"/>
                  </a:schemeClr>
                </a:solidFill>
                <a:latin typeface="Calibri Light" pitchFamily="34" charset="0"/>
                <a:cs typeface="Calibri Light" pitchFamily="34" charset="0"/>
              </a:rPr>
              <a:t>analysed</a:t>
            </a:r>
            <a:r>
              <a:rPr lang="en-US" sz="2000" dirty="0" smtClean="0">
                <a:solidFill>
                  <a:schemeClr val="tx2">
                    <a:lumMod val="60000"/>
                    <a:lumOff val="40000"/>
                  </a:schemeClr>
                </a:solidFill>
                <a:latin typeface="Calibri Light" pitchFamily="34" charset="0"/>
                <a:cs typeface="Calibri Light" pitchFamily="34" charset="0"/>
              </a:rPr>
              <a:t> for a specific topic. </a:t>
            </a:r>
            <a:r>
              <a:rPr lang="en-US" sz="2000" dirty="0" smtClean="0">
                <a:solidFill>
                  <a:schemeClr val="tx2">
                    <a:lumMod val="60000"/>
                    <a:lumOff val="40000"/>
                  </a:schemeClr>
                </a:solidFill>
                <a:latin typeface="Calibri Light" pitchFamily="34" charset="0"/>
                <a:cs typeface="Calibri Light" pitchFamily="34" charset="0"/>
              </a:rPr>
              <a:t>For</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example</a:t>
            </a:r>
            <a:r>
              <a:rPr lang="en-US" sz="2000" dirty="0" smtClean="0">
                <a:solidFill>
                  <a:schemeClr val="tx2">
                    <a:lumMod val="60000"/>
                    <a:lumOff val="40000"/>
                  </a:schemeClr>
                </a:solidFill>
                <a:latin typeface="Calibri Light" pitchFamily="34" charset="0"/>
                <a:cs typeface="Calibri Light" pitchFamily="34" charset="0"/>
              </a:rPr>
              <a:t>, policy and strategic planning is not sufficient, I recommend to </a:t>
            </a:r>
            <a:r>
              <a:rPr lang="en-US" sz="2000" dirty="0" smtClean="0">
                <a:solidFill>
                  <a:schemeClr val="tx2">
                    <a:lumMod val="60000"/>
                    <a:lumOff val="40000"/>
                  </a:schemeClr>
                </a:solidFill>
                <a:latin typeface="Calibri Light" pitchFamily="34" charset="0"/>
                <a:cs typeface="Calibri Light" pitchFamily="34" charset="0"/>
              </a:rPr>
              <a:t>include</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action </a:t>
            </a:r>
            <a:r>
              <a:rPr lang="en-US" sz="2000" dirty="0" smtClean="0">
                <a:solidFill>
                  <a:schemeClr val="tx2">
                    <a:lumMod val="60000"/>
                    <a:lumOff val="40000"/>
                  </a:schemeClr>
                </a:solidFill>
                <a:latin typeface="Calibri Light" pitchFamily="34" charset="0"/>
                <a:cs typeface="Calibri Light" pitchFamily="34" charset="0"/>
              </a:rPr>
              <a:t>plans and monitoring of their realization in the report since the </a:t>
            </a:r>
            <a:r>
              <a:rPr lang="en-US" sz="2000" dirty="0" smtClean="0">
                <a:solidFill>
                  <a:schemeClr val="tx2">
                    <a:lumMod val="60000"/>
                    <a:lumOff val="40000"/>
                  </a:schemeClr>
                </a:solidFill>
                <a:latin typeface="Calibri Light" pitchFamily="34" charset="0"/>
                <a:cs typeface="Calibri Light" pitchFamily="34" charset="0"/>
              </a:rPr>
              <a:t>annexes</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reference </a:t>
            </a:r>
            <a:r>
              <a:rPr lang="en-US" sz="2000" dirty="0" smtClean="0">
                <a:solidFill>
                  <a:schemeClr val="tx2">
                    <a:lumMod val="60000"/>
                    <a:lumOff val="40000"/>
                  </a:schemeClr>
                </a:solidFill>
                <a:latin typeface="Calibri Light" pitchFamily="34" charset="0"/>
                <a:cs typeface="Calibri Light" pitchFamily="34" charset="0"/>
              </a:rPr>
              <a:t>them.</a:t>
            </a:r>
            <a:endParaRPr lang="en-US" sz="2000" dirty="0" smtClean="0">
              <a:solidFill>
                <a:schemeClr val="tx2">
                  <a:lumMod val="60000"/>
                  <a:lumOff val="40000"/>
                </a:schemeClr>
              </a:solidFill>
              <a:latin typeface="Calibri Light" pitchFamily="34" charset="0"/>
              <a:cs typeface="Calibri Light" pitchFamily="34" charset="0"/>
            </a:endParaRPr>
          </a:p>
          <a:p>
            <a:pPr marL="342900" indent="-342900" algn="just">
              <a:spcBef>
                <a:spcPct val="20000"/>
              </a:spcBef>
              <a:buFont typeface="Wingdings" pitchFamily="2" charset="2"/>
              <a:buChar char="Ø"/>
              <a:defRPr/>
            </a:pPr>
            <a:r>
              <a:rPr lang="en-US" sz="2000" dirty="0" smtClean="0">
                <a:solidFill>
                  <a:schemeClr val="tx2">
                    <a:lumMod val="60000"/>
                    <a:lumOff val="40000"/>
                  </a:schemeClr>
                </a:solidFill>
                <a:latin typeface="Calibri Light" pitchFamily="34" charset="0"/>
                <a:cs typeface="Calibri Light" pitchFamily="34" charset="0"/>
              </a:rPr>
              <a:t>Although </a:t>
            </a:r>
            <a:r>
              <a:rPr lang="en-US" sz="2000" dirty="0" smtClean="0">
                <a:solidFill>
                  <a:schemeClr val="tx2">
                    <a:lumMod val="60000"/>
                    <a:lumOff val="40000"/>
                  </a:schemeClr>
                </a:solidFill>
                <a:latin typeface="Calibri Light" pitchFamily="34" charset="0"/>
                <a:cs typeface="Calibri Light" pitchFamily="34" charset="0"/>
              </a:rPr>
              <a:t>a comprehensive analysis of the state-of the art is provided in WP.1 only </a:t>
            </a:r>
            <a:r>
              <a:rPr lang="en-US" sz="2000" dirty="0" smtClean="0">
                <a:solidFill>
                  <a:schemeClr val="tx2">
                    <a:lumMod val="60000"/>
                    <a:lumOff val="40000"/>
                  </a:schemeClr>
                </a:solidFill>
                <a:latin typeface="Calibri Light" pitchFamily="34" charset="0"/>
                <a:cs typeface="Calibri Light" pitchFamily="34" charset="0"/>
              </a:rPr>
              <a:t>the</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needed </a:t>
            </a:r>
            <a:r>
              <a:rPr lang="en-US" sz="2000" dirty="0" smtClean="0">
                <a:solidFill>
                  <a:schemeClr val="tx2">
                    <a:lumMod val="60000"/>
                    <a:lumOff val="40000"/>
                  </a:schemeClr>
                </a:solidFill>
                <a:latin typeface="Calibri Light" pitchFamily="34" charset="0"/>
                <a:cs typeface="Calibri Light" pitchFamily="34" charset="0"/>
              </a:rPr>
              <a:t>equipment was reported to upgrade the HEIs in the project context. </a:t>
            </a:r>
            <a:r>
              <a:rPr lang="en-US" sz="2000" b="1" dirty="0" smtClean="0">
                <a:solidFill>
                  <a:schemeClr val="tx2">
                    <a:lumMod val="60000"/>
                    <a:lumOff val="40000"/>
                  </a:schemeClr>
                </a:solidFill>
                <a:latin typeface="Calibri Light" pitchFamily="34" charset="0"/>
                <a:cs typeface="Calibri Light" pitchFamily="34" charset="0"/>
              </a:rPr>
              <a:t>The </a:t>
            </a:r>
            <a:r>
              <a:rPr lang="en-US" sz="2000" b="1" dirty="0" smtClean="0">
                <a:solidFill>
                  <a:schemeClr val="tx2">
                    <a:lumMod val="60000"/>
                    <a:lumOff val="40000"/>
                  </a:schemeClr>
                </a:solidFill>
                <a:latin typeface="Calibri Light" pitchFamily="34" charset="0"/>
                <a:cs typeface="Calibri Light" pitchFamily="34" charset="0"/>
              </a:rPr>
              <a:t>report</a:t>
            </a:r>
            <a:r>
              <a:rPr lang="sr-Latn-RS" sz="2000" b="1" dirty="0" smtClean="0">
                <a:solidFill>
                  <a:schemeClr val="tx2">
                    <a:lumMod val="60000"/>
                    <a:lumOff val="40000"/>
                  </a:schemeClr>
                </a:solidFill>
                <a:latin typeface="Calibri Light" pitchFamily="34" charset="0"/>
                <a:cs typeface="Calibri Light" pitchFamily="34" charset="0"/>
              </a:rPr>
              <a:t> </a:t>
            </a:r>
            <a:r>
              <a:rPr lang="en-US" sz="2000" b="1" dirty="0" smtClean="0">
                <a:solidFill>
                  <a:schemeClr val="tx2">
                    <a:lumMod val="60000"/>
                    <a:lumOff val="40000"/>
                  </a:schemeClr>
                </a:solidFill>
                <a:latin typeface="Calibri Light" pitchFamily="34" charset="0"/>
                <a:cs typeface="Calibri Light" pitchFamily="34" charset="0"/>
              </a:rPr>
              <a:t>does </a:t>
            </a:r>
            <a:r>
              <a:rPr lang="en-US" sz="2000" b="1" dirty="0" smtClean="0">
                <a:solidFill>
                  <a:schemeClr val="tx2">
                    <a:lumMod val="60000"/>
                    <a:lumOff val="40000"/>
                  </a:schemeClr>
                </a:solidFill>
                <a:latin typeface="Calibri Light" pitchFamily="34" charset="0"/>
                <a:cs typeface="Calibri Light" pitchFamily="34" charset="0"/>
              </a:rPr>
              <a:t>not contain a summary of missing skills and knowledge topics that are </a:t>
            </a:r>
            <a:r>
              <a:rPr lang="en-US" sz="2000" b="1" dirty="0" smtClean="0">
                <a:solidFill>
                  <a:schemeClr val="tx2">
                    <a:lumMod val="60000"/>
                    <a:lumOff val="40000"/>
                  </a:schemeClr>
                </a:solidFill>
                <a:latin typeface="Calibri Light" pitchFamily="34" charset="0"/>
                <a:cs typeface="Calibri Light" pitchFamily="34" charset="0"/>
              </a:rPr>
              <a:t>essential</a:t>
            </a:r>
            <a:r>
              <a:rPr lang="sr-Latn-RS" sz="2000" b="1" dirty="0" smtClean="0">
                <a:solidFill>
                  <a:schemeClr val="tx2">
                    <a:lumMod val="60000"/>
                    <a:lumOff val="40000"/>
                  </a:schemeClr>
                </a:solidFill>
                <a:latin typeface="Calibri Light" pitchFamily="34" charset="0"/>
                <a:cs typeface="Calibri Light" pitchFamily="34" charset="0"/>
              </a:rPr>
              <a:t> </a:t>
            </a:r>
            <a:r>
              <a:rPr lang="en-US" sz="2000" b="1" dirty="0" smtClean="0">
                <a:solidFill>
                  <a:schemeClr val="tx2">
                    <a:lumMod val="60000"/>
                    <a:lumOff val="40000"/>
                  </a:schemeClr>
                </a:solidFill>
                <a:latin typeface="Calibri Light" pitchFamily="34" charset="0"/>
                <a:cs typeface="Calibri Light" pitchFamily="34" charset="0"/>
              </a:rPr>
              <a:t>for </a:t>
            </a:r>
            <a:r>
              <a:rPr lang="en-US" sz="2000" b="1" dirty="0" smtClean="0">
                <a:solidFill>
                  <a:schemeClr val="tx2">
                    <a:lumMod val="60000"/>
                    <a:lumOff val="40000"/>
                  </a:schemeClr>
                </a:solidFill>
                <a:latin typeface="Calibri Light" pitchFamily="34" charset="0"/>
                <a:cs typeface="Calibri Light" pitchFamily="34" charset="0"/>
              </a:rPr>
              <a:t>development of curricula</a:t>
            </a:r>
            <a:r>
              <a:rPr lang="en-US" sz="2000" dirty="0" smtClean="0">
                <a:solidFill>
                  <a:schemeClr val="tx2">
                    <a:lumMod val="60000"/>
                    <a:lumOff val="40000"/>
                  </a:schemeClr>
                </a:solidFill>
                <a:latin typeface="Calibri Light" pitchFamily="34" charset="0"/>
                <a:cs typeface="Calibri Light" pitchFamily="34" charset="0"/>
              </a:rPr>
              <a:t>. Note that the fifth activity (WP.1.5) includes </a:t>
            </a:r>
            <a:r>
              <a:rPr lang="en-US" sz="2000" dirty="0" smtClean="0">
                <a:solidFill>
                  <a:schemeClr val="tx2">
                    <a:lumMod val="60000"/>
                    <a:lumOff val="40000"/>
                  </a:schemeClr>
                </a:solidFill>
                <a:latin typeface="Calibri Light" pitchFamily="34" charset="0"/>
                <a:cs typeface="Calibri Light" pitchFamily="34" charset="0"/>
              </a:rPr>
              <a:t>the</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presentation </a:t>
            </a:r>
            <a:r>
              <a:rPr lang="en-US" sz="2000" dirty="0" smtClean="0">
                <a:solidFill>
                  <a:schemeClr val="tx2">
                    <a:lumMod val="60000"/>
                    <a:lumOff val="40000"/>
                  </a:schemeClr>
                </a:solidFill>
                <a:latin typeface="Calibri Light" pitchFamily="34" charset="0"/>
                <a:cs typeface="Calibri Light" pitchFamily="34" charset="0"/>
              </a:rPr>
              <a:t>of challenges and barriers, and a relevant summary will increase </a:t>
            </a:r>
            <a:r>
              <a:rPr lang="en-US" sz="2000" dirty="0" smtClean="0">
                <a:solidFill>
                  <a:schemeClr val="tx2">
                    <a:lumMod val="60000"/>
                    <a:lumOff val="40000"/>
                  </a:schemeClr>
                </a:solidFill>
                <a:latin typeface="Calibri Light" pitchFamily="34" charset="0"/>
                <a:cs typeface="Calibri Light" pitchFamily="34" charset="0"/>
              </a:rPr>
              <a:t>the</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quality </a:t>
            </a:r>
            <a:r>
              <a:rPr lang="en-US" sz="2000" dirty="0" smtClean="0">
                <a:solidFill>
                  <a:schemeClr val="tx2">
                    <a:lumMod val="60000"/>
                    <a:lumOff val="40000"/>
                  </a:schemeClr>
                </a:solidFill>
                <a:latin typeface="Calibri Light" pitchFamily="34" charset="0"/>
                <a:cs typeface="Calibri Light" pitchFamily="34" charset="0"/>
              </a:rPr>
              <a:t>of the WP 1 results.</a:t>
            </a:r>
            <a:endParaRPr lang="sr-Latn-RS" sz="20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M</a:t>
            </a:r>
            <a:r>
              <a:rPr lang="en-US" sz="3200" b="1" dirty="0" err="1" smtClean="0">
                <a:solidFill>
                  <a:schemeClr val="tx2">
                    <a:lumMod val="60000"/>
                    <a:lumOff val="40000"/>
                  </a:schemeClr>
                </a:solidFill>
              </a:rPr>
              <a:t>inor</a:t>
            </a:r>
            <a:r>
              <a:rPr lang="en-US" sz="3200" b="1" dirty="0" smtClean="0">
                <a:solidFill>
                  <a:schemeClr val="tx2">
                    <a:lumMod val="60000"/>
                    <a:lumOff val="40000"/>
                  </a:schemeClr>
                </a:solidFill>
              </a:rPr>
              <a:t> </a:t>
            </a:r>
            <a:r>
              <a:rPr lang="en-US" sz="3200" b="1" dirty="0" smtClean="0">
                <a:solidFill>
                  <a:schemeClr val="tx2">
                    <a:lumMod val="60000"/>
                    <a:lumOff val="40000"/>
                  </a:schemeClr>
                </a:solidFill>
              </a:rPr>
              <a:t>issues to be corrected in the reporting documents </a:t>
            </a:r>
            <a:r>
              <a:rPr lang="en-GB" sz="3200" b="1" dirty="0" smtClean="0">
                <a:solidFill>
                  <a:schemeClr val="tx2">
                    <a:lumMod val="60000"/>
                    <a:lumOff val="40000"/>
                  </a:schemeClr>
                </a:solidFill>
              </a:rPr>
              <a:t>sector</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algn="just">
              <a:buFont typeface="Wingdings" pitchFamily="2" charset="2"/>
              <a:buChar char="Ø"/>
            </a:pP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The </a:t>
            </a:r>
            <a:r>
              <a:rPr lang="en-US" sz="2000" dirty="0" smtClean="0">
                <a:solidFill>
                  <a:schemeClr val="tx2">
                    <a:lumMod val="60000"/>
                    <a:lumOff val="40000"/>
                  </a:schemeClr>
                </a:solidFill>
                <a:latin typeface="Calibri Light" pitchFamily="34" charset="0"/>
                <a:cs typeface="Calibri Light" pitchFamily="34" charset="0"/>
              </a:rPr>
              <a:t>competences in WP.2 should follow the summary of the </a:t>
            </a:r>
            <a:r>
              <a:rPr lang="en-US" sz="2000" b="1" dirty="0" smtClean="0">
                <a:solidFill>
                  <a:schemeClr val="tx2">
                    <a:lumMod val="60000"/>
                    <a:lumOff val="40000"/>
                  </a:schemeClr>
                </a:solidFill>
                <a:latin typeface="Calibri Light" pitchFamily="34" charset="0"/>
                <a:cs typeface="Calibri Light" pitchFamily="34" charset="0"/>
              </a:rPr>
              <a:t>skills and </a:t>
            </a:r>
            <a:r>
              <a:rPr lang="en-US" sz="2000" b="1" dirty="0" smtClean="0">
                <a:solidFill>
                  <a:schemeClr val="tx2">
                    <a:lumMod val="60000"/>
                    <a:lumOff val="40000"/>
                  </a:schemeClr>
                </a:solidFill>
                <a:latin typeface="Calibri Light" pitchFamily="34" charset="0"/>
                <a:cs typeface="Calibri Light" pitchFamily="34" charset="0"/>
              </a:rPr>
              <a:t>knowledge</a:t>
            </a:r>
            <a:r>
              <a:rPr lang="sr-Latn-RS" sz="2000" b="1" dirty="0" smtClean="0">
                <a:solidFill>
                  <a:schemeClr val="tx2">
                    <a:lumMod val="60000"/>
                    <a:lumOff val="40000"/>
                  </a:schemeClr>
                </a:solidFill>
                <a:latin typeface="Calibri Light" pitchFamily="34" charset="0"/>
                <a:cs typeface="Calibri Light" pitchFamily="34" charset="0"/>
              </a:rPr>
              <a:t> </a:t>
            </a:r>
            <a:r>
              <a:rPr lang="en-US" sz="2000" b="1" dirty="0" smtClean="0">
                <a:solidFill>
                  <a:schemeClr val="tx2">
                    <a:lumMod val="60000"/>
                    <a:lumOff val="40000"/>
                  </a:schemeClr>
                </a:solidFill>
                <a:latin typeface="Calibri Light" pitchFamily="34" charset="0"/>
                <a:cs typeface="Calibri Light" pitchFamily="34" charset="0"/>
              </a:rPr>
              <a:t>requirements </a:t>
            </a:r>
            <a:r>
              <a:rPr lang="en-US" sz="2000" b="1" dirty="0" smtClean="0">
                <a:solidFill>
                  <a:schemeClr val="tx2">
                    <a:lumMod val="60000"/>
                    <a:lumOff val="40000"/>
                  </a:schemeClr>
                </a:solidFill>
                <a:latin typeface="Calibri Light" pitchFamily="34" charset="0"/>
                <a:cs typeface="Calibri Light" pitchFamily="34" charset="0"/>
              </a:rPr>
              <a:t>identified in WP.1</a:t>
            </a:r>
            <a:r>
              <a:rPr lang="en-US" sz="2000" dirty="0" smtClean="0">
                <a:solidFill>
                  <a:schemeClr val="tx2">
                    <a:lumMod val="60000"/>
                    <a:lumOff val="40000"/>
                  </a:schemeClr>
                </a:solidFill>
                <a:latin typeface="Calibri Light" pitchFamily="34" charset="0"/>
                <a:cs typeface="Calibri Light" pitchFamily="34" charset="0"/>
              </a:rPr>
              <a:t>. Therefore, these requirements are missing, </a:t>
            </a:r>
            <a:r>
              <a:rPr lang="en-US" sz="2000" dirty="0" smtClean="0">
                <a:solidFill>
                  <a:schemeClr val="tx2">
                    <a:lumMod val="60000"/>
                    <a:lumOff val="40000"/>
                  </a:schemeClr>
                </a:solidFill>
                <a:latin typeface="Calibri Light" pitchFamily="34" charset="0"/>
                <a:cs typeface="Calibri Light" pitchFamily="34" charset="0"/>
              </a:rPr>
              <a:t>although</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there </a:t>
            </a:r>
            <a:r>
              <a:rPr lang="en-US" sz="2000" dirty="0" smtClean="0">
                <a:solidFill>
                  <a:schemeClr val="tx2">
                    <a:lumMod val="60000"/>
                    <a:lumOff val="40000"/>
                  </a:schemeClr>
                </a:solidFill>
                <a:latin typeface="Calibri Light" pitchFamily="34" charset="0"/>
                <a:cs typeface="Calibri Light" pitchFamily="34" charset="0"/>
              </a:rPr>
              <a:t>is a comprehensive list of generic and specific competences expected within </a:t>
            </a:r>
            <a:r>
              <a:rPr lang="en-US" sz="2000" dirty="0" smtClean="0">
                <a:solidFill>
                  <a:schemeClr val="tx2">
                    <a:lumMod val="60000"/>
                    <a:lumOff val="40000"/>
                  </a:schemeClr>
                </a:solidFill>
                <a:latin typeface="Calibri Light" pitchFamily="34" charset="0"/>
                <a:cs typeface="Calibri Light" pitchFamily="34" charset="0"/>
              </a:rPr>
              <a:t>the</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new </a:t>
            </a:r>
            <a:r>
              <a:rPr lang="en-US" sz="2000" dirty="0" smtClean="0">
                <a:solidFill>
                  <a:schemeClr val="tx2">
                    <a:lumMod val="60000"/>
                    <a:lumOff val="40000"/>
                  </a:schemeClr>
                </a:solidFill>
                <a:latin typeface="Calibri Light" pitchFamily="34" charset="0"/>
                <a:cs typeface="Calibri Light" pitchFamily="34" charset="0"/>
              </a:rPr>
              <a:t>curricula</a:t>
            </a:r>
            <a:r>
              <a:rPr lang="en-US" sz="2000" dirty="0" smtClean="0">
                <a:solidFill>
                  <a:schemeClr val="tx2">
                    <a:lumMod val="60000"/>
                    <a:lumOff val="40000"/>
                  </a:schemeClr>
                </a:solidFill>
                <a:latin typeface="Calibri Light" pitchFamily="34" charset="0"/>
                <a:cs typeface="Calibri Light" pitchFamily="34" charset="0"/>
              </a:rPr>
              <a:t>.</a:t>
            </a:r>
            <a:r>
              <a:rPr lang="sr-Latn-RS" sz="2000" dirty="0" smtClean="0">
                <a:solidFill>
                  <a:schemeClr val="tx2">
                    <a:lumMod val="60000"/>
                    <a:lumOff val="40000"/>
                  </a:schemeClr>
                </a:solidFill>
                <a:latin typeface="Calibri Light" pitchFamily="34" charset="0"/>
                <a:cs typeface="Calibri Light" pitchFamily="34" charset="0"/>
              </a:rPr>
              <a:t> </a:t>
            </a:r>
          </a:p>
          <a:p>
            <a:pPr algn="just">
              <a:buFont typeface="Wingdings" pitchFamily="2" charset="2"/>
              <a:buChar char="Ø"/>
            </a:pPr>
            <a:endParaRPr lang="sr-Latn-RS" sz="2000" dirty="0" smtClean="0">
              <a:solidFill>
                <a:schemeClr val="tx2">
                  <a:lumMod val="60000"/>
                  <a:lumOff val="40000"/>
                </a:schemeClr>
              </a:solidFill>
              <a:latin typeface="Calibri Light" pitchFamily="34" charset="0"/>
              <a:cs typeface="Calibri Light" pitchFamily="34" charset="0"/>
            </a:endParaRPr>
          </a:p>
          <a:p>
            <a:pPr algn="just">
              <a:buFont typeface="Wingdings" pitchFamily="2" charset="2"/>
              <a:buChar char="Ø"/>
            </a:pP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The WP.2.1 report needs </a:t>
            </a:r>
            <a:r>
              <a:rPr lang="en-US" sz="2000" b="1" dirty="0" smtClean="0">
                <a:solidFill>
                  <a:schemeClr val="tx2">
                    <a:lumMod val="60000"/>
                    <a:lumOff val="40000"/>
                  </a:schemeClr>
                </a:solidFill>
                <a:latin typeface="Calibri Light" pitchFamily="34" charset="0"/>
                <a:cs typeface="Calibri Light" pitchFamily="34" charset="0"/>
              </a:rPr>
              <a:t>a clear distinction of WRM competences from </a:t>
            </a:r>
            <a:r>
              <a:rPr lang="en-US" sz="2000" b="1" dirty="0" smtClean="0">
                <a:solidFill>
                  <a:schemeClr val="tx2">
                    <a:lumMod val="60000"/>
                    <a:lumOff val="40000"/>
                  </a:schemeClr>
                </a:solidFill>
                <a:latin typeface="Calibri Light" pitchFamily="34" charset="0"/>
                <a:cs typeface="Calibri Light" pitchFamily="34" charset="0"/>
              </a:rPr>
              <a:t>competences</a:t>
            </a:r>
            <a:r>
              <a:rPr lang="sr-Latn-RS" sz="2000" b="1" dirty="0" smtClean="0">
                <a:solidFill>
                  <a:schemeClr val="tx2">
                    <a:lumMod val="60000"/>
                    <a:lumOff val="40000"/>
                  </a:schemeClr>
                </a:solidFill>
                <a:latin typeface="Calibri Light" pitchFamily="34" charset="0"/>
                <a:cs typeface="Calibri Light" pitchFamily="34" charset="0"/>
              </a:rPr>
              <a:t> </a:t>
            </a:r>
            <a:r>
              <a:rPr lang="en-US" sz="2000" b="1" dirty="0" smtClean="0">
                <a:solidFill>
                  <a:schemeClr val="tx2">
                    <a:lumMod val="60000"/>
                    <a:lumOff val="40000"/>
                  </a:schemeClr>
                </a:solidFill>
                <a:latin typeface="Calibri Light" pitchFamily="34" charset="0"/>
                <a:cs typeface="Calibri Light" pitchFamily="34" charset="0"/>
              </a:rPr>
              <a:t>for </a:t>
            </a:r>
            <a:r>
              <a:rPr lang="en-US" sz="2000" b="1" dirty="0" smtClean="0">
                <a:solidFill>
                  <a:schemeClr val="tx2">
                    <a:lumMod val="60000"/>
                    <a:lumOff val="40000"/>
                  </a:schemeClr>
                </a:solidFill>
                <a:latin typeface="Calibri Light" pitchFamily="34" charset="0"/>
                <a:cs typeface="Calibri Light" pitchFamily="34" charset="0"/>
              </a:rPr>
              <a:t>other sciences or engineering topics</a:t>
            </a:r>
            <a:r>
              <a:rPr lang="en-US" sz="2000" dirty="0" smtClean="0">
                <a:solidFill>
                  <a:schemeClr val="tx2">
                    <a:lumMod val="60000"/>
                    <a:lumOff val="40000"/>
                  </a:schemeClr>
                </a:solidFill>
                <a:latin typeface="Calibri Light" pitchFamily="34" charset="0"/>
                <a:cs typeface="Calibri Light" pitchFamily="34" charset="0"/>
              </a:rPr>
              <a:t>.</a:t>
            </a:r>
            <a:r>
              <a:rPr lang="sr-Latn-RS" sz="2000" dirty="0" smtClean="0">
                <a:solidFill>
                  <a:schemeClr val="tx2">
                    <a:lumMod val="60000"/>
                    <a:lumOff val="40000"/>
                  </a:schemeClr>
                </a:solidFill>
                <a:latin typeface="Calibri Light" pitchFamily="34" charset="0"/>
                <a:cs typeface="Calibri Light" pitchFamily="34" charset="0"/>
              </a:rPr>
              <a:t> </a:t>
            </a:r>
          </a:p>
          <a:p>
            <a:pPr algn="just">
              <a:buFont typeface="Wingdings" pitchFamily="2" charset="2"/>
              <a:buChar char="Ø"/>
            </a:pPr>
            <a:endParaRPr lang="sr-Latn-RS" sz="2000" dirty="0" smtClean="0">
              <a:solidFill>
                <a:schemeClr val="tx2">
                  <a:lumMod val="60000"/>
                  <a:lumOff val="40000"/>
                </a:schemeClr>
              </a:solidFill>
              <a:latin typeface="Calibri Light" pitchFamily="34" charset="0"/>
              <a:cs typeface="Calibri Light" pitchFamily="34" charset="0"/>
            </a:endParaRPr>
          </a:p>
          <a:p>
            <a:pPr algn="just">
              <a:buFont typeface="Wingdings" pitchFamily="2" charset="2"/>
              <a:buChar char="Ø"/>
            </a:pP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The potential links in the report of WP.2.1 is obsolete since it is presented in </a:t>
            </a:r>
            <a:r>
              <a:rPr lang="en-US" sz="2000" dirty="0" smtClean="0">
                <a:solidFill>
                  <a:schemeClr val="tx2">
                    <a:lumMod val="60000"/>
                    <a:lumOff val="40000"/>
                  </a:schemeClr>
                </a:solidFill>
                <a:latin typeface="Calibri Light" pitchFamily="34" charset="0"/>
                <a:cs typeface="Calibri Light" pitchFamily="34" charset="0"/>
              </a:rPr>
              <a:t>details</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for </a:t>
            </a:r>
            <a:r>
              <a:rPr lang="en-US" sz="2000" dirty="0" smtClean="0">
                <a:solidFill>
                  <a:schemeClr val="tx2">
                    <a:lumMod val="60000"/>
                    <a:lumOff val="40000"/>
                  </a:schemeClr>
                </a:solidFill>
                <a:latin typeface="Calibri Light" pitchFamily="34" charset="0"/>
                <a:cs typeface="Calibri Light" pitchFamily="34" charset="0"/>
              </a:rPr>
              <a:t>each University in the report of WP.2.2</a:t>
            </a:r>
            <a:r>
              <a:rPr lang="en-US" sz="2000" dirty="0" smtClean="0">
                <a:solidFill>
                  <a:schemeClr val="tx2">
                    <a:lumMod val="60000"/>
                    <a:lumOff val="40000"/>
                  </a:schemeClr>
                </a:solidFill>
                <a:latin typeface="Calibri Light" pitchFamily="34" charset="0"/>
                <a:cs typeface="Calibri Light" pitchFamily="34" charset="0"/>
              </a:rPr>
              <a:t>.</a:t>
            </a:r>
            <a:r>
              <a:rPr lang="sr-Latn-RS" sz="2000" dirty="0" smtClean="0">
                <a:solidFill>
                  <a:schemeClr val="tx2">
                    <a:lumMod val="60000"/>
                    <a:lumOff val="40000"/>
                  </a:schemeClr>
                </a:solidFill>
                <a:latin typeface="Calibri Light" pitchFamily="34" charset="0"/>
                <a:cs typeface="Calibri Light" pitchFamily="34" charset="0"/>
              </a:rPr>
              <a:t> </a:t>
            </a:r>
          </a:p>
          <a:p>
            <a:pPr algn="just">
              <a:buFont typeface="Wingdings" pitchFamily="2" charset="2"/>
              <a:buChar char="Ø"/>
            </a:pPr>
            <a:endParaRPr lang="sr-Latn-RS" sz="2000" dirty="0" smtClean="0">
              <a:solidFill>
                <a:schemeClr val="tx2">
                  <a:lumMod val="60000"/>
                  <a:lumOff val="40000"/>
                </a:schemeClr>
              </a:solidFill>
              <a:latin typeface="Calibri Light" pitchFamily="34" charset="0"/>
              <a:cs typeface="Calibri Light" pitchFamily="34" charset="0"/>
            </a:endParaRPr>
          </a:p>
          <a:p>
            <a:pPr algn="just">
              <a:buFont typeface="Wingdings" pitchFamily="2" charset="2"/>
              <a:buChar char="Ø"/>
            </a:pP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Some of the generic competences are neither covered by mandatory nor by </a:t>
            </a:r>
            <a:r>
              <a:rPr lang="en-US" sz="2000" dirty="0" smtClean="0">
                <a:solidFill>
                  <a:schemeClr val="tx2">
                    <a:lumMod val="60000"/>
                    <a:lumOff val="40000"/>
                  </a:schemeClr>
                </a:solidFill>
                <a:latin typeface="Calibri Light" pitchFamily="34" charset="0"/>
                <a:cs typeface="Calibri Light" pitchFamily="34" charset="0"/>
              </a:rPr>
              <a:t>elective</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subjects</a:t>
            </a:r>
            <a:r>
              <a:rPr lang="en-US" sz="2000" dirty="0" smtClean="0">
                <a:solidFill>
                  <a:schemeClr val="tx2">
                    <a:lumMod val="60000"/>
                    <a:lumOff val="40000"/>
                  </a:schemeClr>
                </a:solidFill>
                <a:latin typeface="Calibri Light" pitchFamily="34" charset="0"/>
                <a:cs typeface="Calibri Light" pitchFamily="34" charset="0"/>
              </a:rPr>
              <a:t>, and they need to be specified, or relevant clarification where </a:t>
            </a:r>
            <a:r>
              <a:rPr lang="en-US" sz="2000" dirty="0" smtClean="0">
                <a:solidFill>
                  <a:schemeClr val="tx2">
                    <a:lumMod val="60000"/>
                    <a:lumOff val="40000"/>
                  </a:schemeClr>
                </a:solidFill>
                <a:latin typeface="Calibri Light" pitchFamily="34" charset="0"/>
                <a:cs typeface="Calibri Light" pitchFamily="34" charset="0"/>
              </a:rPr>
              <a:t>these</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competences </a:t>
            </a:r>
            <a:r>
              <a:rPr lang="en-US" sz="2000" dirty="0" smtClean="0">
                <a:solidFill>
                  <a:schemeClr val="tx2">
                    <a:lumMod val="60000"/>
                    <a:lumOff val="40000"/>
                  </a:schemeClr>
                </a:solidFill>
                <a:latin typeface="Calibri Light" pitchFamily="34" charset="0"/>
                <a:cs typeface="Calibri Light" pitchFamily="34" charset="0"/>
              </a:rPr>
              <a:t>will be achieved.</a:t>
            </a:r>
            <a:endParaRPr lang="sr-Latn-RS" sz="20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M</a:t>
            </a:r>
            <a:r>
              <a:rPr lang="en-US" sz="3200" b="1" dirty="0" err="1" smtClean="0">
                <a:solidFill>
                  <a:schemeClr val="tx2">
                    <a:lumMod val="60000"/>
                    <a:lumOff val="40000"/>
                  </a:schemeClr>
                </a:solidFill>
              </a:rPr>
              <a:t>inor</a:t>
            </a:r>
            <a:r>
              <a:rPr lang="en-US" sz="3200" b="1" dirty="0" smtClean="0">
                <a:solidFill>
                  <a:schemeClr val="tx2">
                    <a:lumMod val="60000"/>
                    <a:lumOff val="40000"/>
                  </a:schemeClr>
                </a:solidFill>
              </a:rPr>
              <a:t> </a:t>
            </a:r>
            <a:r>
              <a:rPr lang="en-US" sz="3200" b="1" dirty="0" smtClean="0">
                <a:solidFill>
                  <a:schemeClr val="tx2">
                    <a:lumMod val="60000"/>
                    <a:lumOff val="40000"/>
                  </a:schemeClr>
                </a:solidFill>
              </a:rPr>
              <a:t>issues to be corrected in the reporting documents </a:t>
            </a:r>
            <a:r>
              <a:rPr lang="en-GB" sz="3200" b="1" dirty="0" smtClean="0">
                <a:solidFill>
                  <a:schemeClr val="tx2">
                    <a:lumMod val="60000"/>
                    <a:lumOff val="40000"/>
                  </a:schemeClr>
                </a:solidFill>
              </a:rPr>
              <a:t>sector</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algn="just">
              <a:buFont typeface="Wingdings" pitchFamily="2" charset="2"/>
              <a:buChar char="Ø"/>
            </a:pP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Although a comprehensive strategy for implementation of course innovation </a:t>
            </a:r>
            <a:r>
              <a:rPr lang="en-US" sz="2000" dirty="0" smtClean="0">
                <a:solidFill>
                  <a:schemeClr val="tx2">
                    <a:lumMod val="60000"/>
                    <a:lumOff val="40000"/>
                  </a:schemeClr>
                </a:solidFill>
                <a:latin typeface="Calibri Light" pitchFamily="34" charset="0"/>
                <a:cs typeface="Calibri Light" pitchFamily="34" charset="0"/>
              </a:rPr>
              <a:t>is</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developed </a:t>
            </a:r>
            <a:r>
              <a:rPr lang="en-US" sz="2000" dirty="0" smtClean="0">
                <a:solidFill>
                  <a:schemeClr val="tx2">
                    <a:lumMod val="60000"/>
                    <a:lumOff val="40000"/>
                  </a:schemeClr>
                </a:solidFill>
                <a:latin typeface="Calibri Light" pitchFamily="34" charset="0"/>
                <a:cs typeface="Calibri Light" pitchFamily="34" charset="0"/>
              </a:rPr>
              <a:t>and specified in the report WP.2.3, still the report targets details on </a:t>
            </a:r>
            <a:r>
              <a:rPr lang="en-US" sz="2000" dirty="0" smtClean="0">
                <a:solidFill>
                  <a:schemeClr val="tx2">
                    <a:lumMod val="60000"/>
                    <a:lumOff val="40000"/>
                  </a:schemeClr>
                </a:solidFill>
                <a:latin typeface="Calibri Light" pitchFamily="34" charset="0"/>
                <a:cs typeface="Calibri Light" pitchFamily="34" charset="0"/>
              </a:rPr>
              <a:t>the</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developed </a:t>
            </a:r>
            <a:r>
              <a:rPr lang="en-US" sz="2000" dirty="0" smtClean="0">
                <a:solidFill>
                  <a:schemeClr val="tx2">
                    <a:lumMod val="60000"/>
                    <a:lumOff val="40000"/>
                  </a:schemeClr>
                </a:solidFill>
                <a:latin typeface="Calibri Light" pitchFamily="34" charset="0"/>
                <a:cs typeface="Calibri Light" pitchFamily="34" charset="0"/>
              </a:rPr>
              <a:t>curricula and does not present what is the innovation achieved. </a:t>
            </a:r>
            <a:r>
              <a:rPr lang="en-US" sz="2000" dirty="0" smtClean="0">
                <a:solidFill>
                  <a:schemeClr val="tx2">
                    <a:lumMod val="60000"/>
                    <a:lumOff val="40000"/>
                  </a:schemeClr>
                </a:solidFill>
                <a:latin typeface="Calibri Light" pitchFamily="34" charset="0"/>
                <a:cs typeface="Calibri Light" pitchFamily="34" charset="0"/>
              </a:rPr>
              <a:t>The</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document </a:t>
            </a:r>
            <a:r>
              <a:rPr lang="en-US" sz="2000" dirty="0" smtClean="0">
                <a:solidFill>
                  <a:schemeClr val="tx2">
                    <a:lumMod val="60000"/>
                    <a:lumOff val="40000"/>
                  </a:schemeClr>
                </a:solidFill>
                <a:latin typeface="Calibri Light" pitchFamily="34" charset="0"/>
                <a:cs typeface="Calibri Light" pitchFamily="34" charset="0"/>
              </a:rPr>
              <a:t>should more clearly specify what is new (method of </a:t>
            </a:r>
            <a:r>
              <a:rPr lang="en-US" sz="2000" dirty="0" smtClean="0">
                <a:solidFill>
                  <a:schemeClr val="tx2">
                    <a:lumMod val="60000"/>
                    <a:lumOff val="40000"/>
                  </a:schemeClr>
                </a:solidFill>
                <a:latin typeface="Calibri Light" pitchFamily="34" charset="0"/>
                <a:cs typeface="Calibri Light" pitchFamily="34" charset="0"/>
              </a:rPr>
              <a:t>achieving</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competences</a:t>
            </a:r>
            <a:r>
              <a:rPr lang="en-US" sz="2000" dirty="0" smtClean="0">
                <a:solidFill>
                  <a:schemeClr val="tx2">
                    <a:lumMod val="60000"/>
                    <a:lumOff val="40000"/>
                  </a:schemeClr>
                </a:solidFill>
                <a:latin typeface="Calibri Light" pitchFamily="34" charset="0"/>
                <a:cs typeface="Calibri Light" pitchFamily="34" charset="0"/>
              </a:rPr>
              <a:t>, the program itself) and what is the benefit of the invention in order </a:t>
            </a:r>
            <a:r>
              <a:rPr lang="en-US" sz="2000" dirty="0" smtClean="0">
                <a:solidFill>
                  <a:schemeClr val="tx2">
                    <a:lumMod val="60000"/>
                    <a:lumOff val="40000"/>
                  </a:schemeClr>
                </a:solidFill>
                <a:latin typeface="Calibri Light" pitchFamily="34" charset="0"/>
                <a:cs typeface="Calibri Light" pitchFamily="34" charset="0"/>
              </a:rPr>
              <a:t>to</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justify </a:t>
            </a:r>
            <a:r>
              <a:rPr lang="en-US" sz="2000" dirty="0" smtClean="0">
                <a:solidFill>
                  <a:schemeClr val="tx2">
                    <a:lumMod val="60000"/>
                    <a:lumOff val="40000"/>
                  </a:schemeClr>
                </a:solidFill>
                <a:latin typeface="Calibri Light" pitchFamily="34" charset="0"/>
                <a:cs typeface="Calibri Light" pitchFamily="34" charset="0"/>
              </a:rPr>
              <a:t>the innovation, instead of presenting just the study program details. This </a:t>
            </a:r>
            <a:r>
              <a:rPr lang="en-US" sz="2000" dirty="0" smtClean="0">
                <a:solidFill>
                  <a:schemeClr val="tx2">
                    <a:lumMod val="60000"/>
                    <a:lumOff val="40000"/>
                  </a:schemeClr>
                </a:solidFill>
                <a:latin typeface="Calibri Light" pitchFamily="34" charset="0"/>
                <a:cs typeface="Calibri Light" pitchFamily="34" charset="0"/>
              </a:rPr>
              <a:t>needs</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to </a:t>
            </a:r>
            <a:r>
              <a:rPr lang="en-US" sz="2000" dirty="0" smtClean="0">
                <a:solidFill>
                  <a:schemeClr val="tx2">
                    <a:lumMod val="60000"/>
                    <a:lumOff val="40000"/>
                  </a:schemeClr>
                </a:solidFill>
                <a:latin typeface="Calibri Light" pitchFamily="34" charset="0"/>
                <a:cs typeface="Calibri Light" pitchFamily="34" charset="0"/>
              </a:rPr>
              <a:t>be updated, also, with a possible list of social, technology development</a:t>
            </a:r>
            <a:r>
              <a:rPr lang="en-US" sz="2000" dirty="0" smtClean="0">
                <a:solidFill>
                  <a:schemeClr val="tx2">
                    <a:lumMod val="60000"/>
                    <a:lumOff val="40000"/>
                  </a:schemeClr>
                </a:solidFill>
                <a:latin typeface="Calibri Light" pitchFamily="34" charset="0"/>
                <a:cs typeface="Calibri Light" pitchFamily="34" charset="0"/>
              </a:rPr>
              <a:t>,</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environment </a:t>
            </a:r>
            <a:r>
              <a:rPr lang="en-US" sz="2000" dirty="0" smtClean="0">
                <a:solidFill>
                  <a:schemeClr val="tx2">
                    <a:lumMod val="60000"/>
                    <a:lumOff val="40000"/>
                  </a:schemeClr>
                </a:solidFill>
                <a:latin typeface="Calibri Light" pitchFamily="34" charset="0"/>
                <a:cs typeface="Calibri Light" pitchFamily="34" charset="0"/>
              </a:rPr>
              <a:t>or other benefits.</a:t>
            </a:r>
            <a:endParaRPr lang="sr-Latn-RS" sz="2000" dirty="0" smtClean="0">
              <a:solidFill>
                <a:schemeClr val="tx2">
                  <a:lumMod val="60000"/>
                  <a:lumOff val="40000"/>
                </a:schemeClr>
              </a:solidFill>
              <a:latin typeface="Calibri Light" pitchFamily="34" charset="0"/>
              <a:cs typeface="Calibri Light" pitchFamily="34" charset="0"/>
            </a:endParaRPr>
          </a:p>
          <a:p>
            <a:pPr algn="just">
              <a:buFont typeface="Wingdings" pitchFamily="2" charset="2"/>
              <a:buChar char="Ø"/>
            </a:pPr>
            <a:endParaRPr lang="sr-Latn-RS" sz="2000" dirty="0" smtClean="0">
              <a:solidFill>
                <a:schemeClr val="tx2">
                  <a:lumMod val="60000"/>
                  <a:lumOff val="40000"/>
                </a:schemeClr>
              </a:solidFill>
              <a:latin typeface="Calibri Light" pitchFamily="34" charset="0"/>
              <a:cs typeface="Calibri Light" pitchFamily="34" charset="0"/>
            </a:endParaRPr>
          </a:p>
          <a:p>
            <a:pPr algn="just">
              <a:buFont typeface="Wingdings" pitchFamily="2" charset="2"/>
              <a:buChar char="Ø"/>
            </a:pP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No need to present the links between the competences and subjects in WP.2.3 </a:t>
            </a:r>
            <a:r>
              <a:rPr lang="en-US" sz="2000" dirty="0" smtClean="0">
                <a:solidFill>
                  <a:schemeClr val="tx2">
                    <a:lumMod val="60000"/>
                    <a:lumOff val="40000"/>
                  </a:schemeClr>
                </a:solidFill>
                <a:latin typeface="Calibri Light" pitchFamily="34" charset="0"/>
                <a:cs typeface="Calibri Light" pitchFamily="34" charset="0"/>
              </a:rPr>
              <a:t>since</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they </a:t>
            </a:r>
            <a:r>
              <a:rPr lang="en-US" sz="2000" dirty="0" smtClean="0">
                <a:solidFill>
                  <a:schemeClr val="tx2">
                    <a:lumMod val="60000"/>
                    <a:lumOff val="40000"/>
                  </a:schemeClr>
                </a:solidFill>
                <a:latin typeface="Calibri Light" pitchFamily="34" charset="0"/>
                <a:cs typeface="Calibri Light" pitchFamily="34" charset="0"/>
              </a:rPr>
              <a:t>were elaborated in WP.2.2.</a:t>
            </a:r>
            <a:endParaRPr lang="sr-Latn-RS" sz="2000" dirty="0" smtClean="0">
              <a:solidFill>
                <a:schemeClr val="tx2">
                  <a:lumMod val="60000"/>
                  <a:lumOff val="40000"/>
                </a:schemeClr>
              </a:solidFill>
              <a:latin typeface="Calibri Light" pitchFamily="34" charset="0"/>
              <a:cs typeface="Calibri Light" pitchFamily="34" charset="0"/>
            </a:endParaRPr>
          </a:p>
          <a:p>
            <a:pPr algn="just">
              <a:buFont typeface="Wingdings" pitchFamily="2" charset="2"/>
              <a:buChar char="Ø"/>
            </a:pPr>
            <a:endParaRPr lang="sr-Latn-RS" sz="2000" dirty="0" smtClean="0">
              <a:solidFill>
                <a:schemeClr val="tx2">
                  <a:lumMod val="60000"/>
                  <a:lumOff val="40000"/>
                </a:schemeClr>
              </a:solidFill>
              <a:latin typeface="Calibri Light" pitchFamily="34" charset="0"/>
              <a:cs typeface="Calibri Light" pitchFamily="34" charset="0"/>
            </a:endParaRPr>
          </a:p>
          <a:p>
            <a:pPr algn="just">
              <a:buFont typeface="Wingdings" pitchFamily="2" charset="2"/>
              <a:buChar char="Ø"/>
            </a:pPr>
            <a:endParaRPr lang="sr-Latn-RS" sz="2000" dirty="0" smtClean="0">
              <a:solidFill>
                <a:schemeClr val="tx2">
                  <a:lumMod val="60000"/>
                  <a:lumOff val="40000"/>
                </a:schemeClr>
              </a:solidFill>
              <a:latin typeface="Calibri Light" pitchFamily="34" charset="0"/>
              <a:cs typeface="Calibri Light" pitchFamily="34" charset="0"/>
            </a:endParaRPr>
          </a:p>
          <a:p>
            <a:pPr algn="just">
              <a:buFont typeface="Wingdings" pitchFamily="2" charset="2"/>
              <a:buChar char="Ø"/>
            </a:pPr>
            <a:endParaRPr lang="sr-Latn-RS" sz="2000" dirty="0" smtClean="0">
              <a:solidFill>
                <a:schemeClr val="tx2">
                  <a:lumMod val="60000"/>
                  <a:lumOff val="40000"/>
                </a:schemeClr>
              </a:solidFill>
              <a:latin typeface="Calibri Light" pitchFamily="34" charset="0"/>
              <a:cs typeface="Calibri Light" pitchFamily="34" charset="0"/>
            </a:endParaRPr>
          </a:p>
          <a:p>
            <a:pPr algn="just">
              <a:buFont typeface="Wingdings" pitchFamily="2" charset="2"/>
              <a:buChar char="Ø"/>
            </a:pP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Some of the generic competences are neither covered by mandatory nor by </a:t>
            </a:r>
            <a:r>
              <a:rPr lang="en-US" sz="2000" dirty="0" smtClean="0">
                <a:solidFill>
                  <a:schemeClr val="tx2">
                    <a:lumMod val="60000"/>
                    <a:lumOff val="40000"/>
                  </a:schemeClr>
                </a:solidFill>
                <a:latin typeface="Calibri Light" pitchFamily="34" charset="0"/>
                <a:cs typeface="Calibri Light" pitchFamily="34" charset="0"/>
              </a:rPr>
              <a:t>elective</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subjects</a:t>
            </a:r>
            <a:r>
              <a:rPr lang="en-US" sz="2000" dirty="0" smtClean="0">
                <a:solidFill>
                  <a:schemeClr val="tx2">
                    <a:lumMod val="60000"/>
                    <a:lumOff val="40000"/>
                  </a:schemeClr>
                </a:solidFill>
                <a:latin typeface="Calibri Light" pitchFamily="34" charset="0"/>
                <a:cs typeface="Calibri Light" pitchFamily="34" charset="0"/>
              </a:rPr>
              <a:t>, and they need to be specified, or relevant clarification where </a:t>
            </a:r>
            <a:r>
              <a:rPr lang="en-US" sz="2000" dirty="0" smtClean="0">
                <a:solidFill>
                  <a:schemeClr val="tx2">
                    <a:lumMod val="60000"/>
                    <a:lumOff val="40000"/>
                  </a:schemeClr>
                </a:solidFill>
                <a:latin typeface="Calibri Light" pitchFamily="34" charset="0"/>
                <a:cs typeface="Calibri Light" pitchFamily="34" charset="0"/>
              </a:rPr>
              <a:t>these</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competences </a:t>
            </a:r>
            <a:r>
              <a:rPr lang="en-US" sz="2000" dirty="0" smtClean="0">
                <a:solidFill>
                  <a:schemeClr val="tx2">
                    <a:lumMod val="60000"/>
                    <a:lumOff val="40000"/>
                  </a:schemeClr>
                </a:solidFill>
                <a:latin typeface="Calibri Light" pitchFamily="34" charset="0"/>
                <a:cs typeface="Calibri Light" pitchFamily="34" charset="0"/>
              </a:rPr>
              <a:t>will be achieved.</a:t>
            </a:r>
            <a:endParaRPr lang="sr-Latn-RS" sz="20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M</a:t>
            </a:r>
            <a:r>
              <a:rPr lang="en-US" sz="3200" b="1" dirty="0" err="1" smtClean="0">
                <a:solidFill>
                  <a:schemeClr val="tx2">
                    <a:lumMod val="60000"/>
                    <a:lumOff val="40000"/>
                  </a:schemeClr>
                </a:solidFill>
              </a:rPr>
              <a:t>inor</a:t>
            </a:r>
            <a:r>
              <a:rPr lang="en-US" sz="3200" b="1" dirty="0" smtClean="0">
                <a:solidFill>
                  <a:schemeClr val="tx2">
                    <a:lumMod val="60000"/>
                    <a:lumOff val="40000"/>
                  </a:schemeClr>
                </a:solidFill>
              </a:rPr>
              <a:t> </a:t>
            </a:r>
            <a:r>
              <a:rPr lang="en-US" sz="3200" b="1" dirty="0" smtClean="0">
                <a:solidFill>
                  <a:schemeClr val="tx2">
                    <a:lumMod val="60000"/>
                    <a:lumOff val="40000"/>
                  </a:schemeClr>
                </a:solidFill>
              </a:rPr>
              <a:t>issues to be corrected in the reporting documents </a:t>
            </a:r>
            <a:r>
              <a:rPr lang="en-GB" sz="3200" b="1" dirty="0" smtClean="0">
                <a:solidFill>
                  <a:schemeClr val="tx2">
                    <a:lumMod val="60000"/>
                    <a:lumOff val="40000"/>
                  </a:schemeClr>
                </a:solidFill>
              </a:rPr>
              <a:t>sector</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algn="just">
              <a:buFont typeface="Wingdings" pitchFamily="2" charset="2"/>
              <a:buChar char="Ø"/>
            </a:pP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Details on study programs should be enlisted as annex to the report. </a:t>
            </a:r>
            <a:r>
              <a:rPr lang="en-US" sz="2000" dirty="0" smtClean="0">
                <a:solidFill>
                  <a:schemeClr val="tx2">
                    <a:lumMod val="60000"/>
                    <a:lumOff val="40000"/>
                  </a:schemeClr>
                </a:solidFill>
                <a:latin typeface="Calibri Light" pitchFamily="34" charset="0"/>
                <a:cs typeface="Calibri Light" pitchFamily="34" charset="0"/>
              </a:rPr>
              <a:t>Also </a:t>
            </a:r>
            <a:r>
              <a:rPr lang="en-US" sz="2000" dirty="0" smtClean="0">
                <a:solidFill>
                  <a:schemeClr val="tx2">
                    <a:lumMod val="60000"/>
                    <a:lumOff val="40000"/>
                  </a:schemeClr>
                </a:solidFill>
                <a:latin typeface="Calibri Light" pitchFamily="34" charset="0"/>
                <a:cs typeface="Calibri Light" pitchFamily="34" charset="0"/>
              </a:rPr>
              <a:t>a</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description </a:t>
            </a:r>
            <a:r>
              <a:rPr lang="en-US" sz="2000" dirty="0" smtClean="0">
                <a:solidFill>
                  <a:schemeClr val="tx2">
                    <a:lumMod val="60000"/>
                    <a:lumOff val="40000"/>
                  </a:schemeClr>
                </a:solidFill>
                <a:latin typeface="Calibri Light" pitchFamily="34" charset="0"/>
                <a:cs typeface="Calibri Light" pitchFamily="34" charset="0"/>
              </a:rPr>
              <a:t>of a study subject needs to be accompanied by recommended and </a:t>
            </a:r>
            <a:r>
              <a:rPr lang="en-US" sz="2000" dirty="0" smtClean="0">
                <a:solidFill>
                  <a:schemeClr val="tx2">
                    <a:lumMod val="60000"/>
                    <a:lumOff val="40000"/>
                  </a:schemeClr>
                </a:solidFill>
                <a:latin typeface="Calibri Light" pitchFamily="34" charset="0"/>
                <a:cs typeface="Calibri Light" pitchFamily="34" charset="0"/>
              </a:rPr>
              <a:t>optional</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literature </a:t>
            </a:r>
            <a:r>
              <a:rPr lang="en-US" sz="2000" dirty="0" smtClean="0">
                <a:solidFill>
                  <a:schemeClr val="tx2">
                    <a:lumMod val="60000"/>
                    <a:lumOff val="40000"/>
                  </a:schemeClr>
                </a:solidFill>
                <a:latin typeface="Calibri Light" pitchFamily="34" charset="0"/>
                <a:cs typeface="Calibri Light" pitchFamily="34" charset="0"/>
              </a:rPr>
              <a:t>and the methods how will be the course delivered (weekly hours of lectures</a:t>
            </a:r>
            <a:r>
              <a:rPr lang="en-US" sz="2000" dirty="0" smtClean="0">
                <a:solidFill>
                  <a:schemeClr val="tx2">
                    <a:lumMod val="60000"/>
                    <a:lumOff val="40000"/>
                  </a:schemeClr>
                </a:solidFill>
                <a:latin typeface="Calibri Light" pitchFamily="34" charset="0"/>
                <a:cs typeface="Calibri Light" pitchFamily="34" charset="0"/>
              </a:rPr>
              <a:t>,</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tutorials</a:t>
            </a:r>
            <a:r>
              <a:rPr lang="en-US" sz="2000" dirty="0" smtClean="0">
                <a:solidFill>
                  <a:schemeClr val="tx2">
                    <a:lumMod val="60000"/>
                    <a:lumOff val="40000"/>
                  </a:schemeClr>
                </a:solidFill>
                <a:latin typeface="Calibri Light" pitchFamily="34" charset="0"/>
                <a:cs typeface="Calibri Light" pitchFamily="34" charset="0"/>
              </a:rPr>
              <a:t>, practical assignments etc</a:t>
            </a:r>
            <a:r>
              <a:rPr lang="en-US" sz="2000" dirty="0" smtClean="0">
                <a:solidFill>
                  <a:schemeClr val="tx2">
                    <a:lumMod val="60000"/>
                    <a:lumOff val="40000"/>
                  </a:schemeClr>
                </a:solidFill>
                <a:latin typeface="Calibri Light" pitchFamily="34" charset="0"/>
                <a:cs typeface="Calibri Light" pitchFamily="34" charset="0"/>
              </a:rPr>
              <a:t>.)</a:t>
            </a:r>
            <a:endParaRPr lang="sr-Latn-RS" sz="2000" dirty="0" smtClean="0">
              <a:solidFill>
                <a:schemeClr val="tx2">
                  <a:lumMod val="60000"/>
                  <a:lumOff val="40000"/>
                </a:schemeClr>
              </a:solidFill>
              <a:latin typeface="Calibri Light" pitchFamily="34" charset="0"/>
              <a:cs typeface="Calibri Light" pitchFamily="34" charset="0"/>
            </a:endParaRPr>
          </a:p>
          <a:p>
            <a:pPr algn="just">
              <a:buFont typeface="Wingdings" pitchFamily="2" charset="2"/>
              <a:buChar char="Ø"/>
            </a:pPr>
            <a:endParaRPr lang="en-US" sz="2000" dirty="0" smtClean="0">
              <a:solidFill>
                <a:schemeClr val="tx2">
                  <a:lumMod val="60000"/>
                  <a:lumOff val="40000"/>
                </a:schemeClr>
              </a:solidFill>
              <a:latin typeface="Calibri Light" pitchFamily="34" charset="0"/>
              <a:cs typeface="Calibri Light" pitchFamily="34" charset="0"/>
            </a:endParaRPr>
          </a:p>
          <a:p>
            <a:pPr algn="just">
              <a:buFont typeface="Wingdings" pitchFamily="2" charset="2"/>
              <a:buChar char="Ø"/>
            </a:pPr>
            <a:r>
              <a:rPr lang="en-U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The register of companies for WRM in WB countries is developed, but </a:t>
            </a:r>
            <a:r>
              <a:rPr lang="en-US" sz="2000" dirty="0" smtClean="0">
                <a:solidFill>
                  <a:schemeClr val="tx2">
                    <a:lumMod val="60000"/>
                    <a:lumOff val="40000"/>
                  </a:schemeClr>
                </a:solidFill>
                <a:latin typeface="Calibri Light" pitchFamily="34" charset="0"/>
                <a:cs typeface="Calibri Light" pitchFamily="34" charset="0"/>
              </a:rPr>
              <a:t>no</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competences </a:t>
            </a:r>
            <a:r>
              <a:rPr lang="en-US" sz="2000" dirty="0" smtClean="0">
                <a:solidFill>
                  <a:schemeClr val="tx2">
                    <a:lumMod val="60000"/>
                    <a:lumOff val="40000"/>
                  </a:schemeClr>
                </a:solidFill>
                <a:latin typeface="Calibri Light" pitchFamily="34" charset="0"/>
                <a:cs typeface="Calibri Light" pitchFamily="34" charset="0"/>
              </a:rPr>
              <a:t>and responsibilities are associated for each company</a:t>
            </a:r>
            <a:r>
              <a:rPr lang="en-US" sz="2000" dirty="0" smtClean="0">
                <a:solidFill>
                  <a:schemeClr val="tx2">
                    <a:lumMod val="60000"/>
                    <a:lumOff val="40000"/>
                  </a:schemeClr>
                </a:solidFill>
                <a:latin typeface="Calibri Light" pitchFamily="34" charset="0"/>
                <a:cs typeface="Calibri Light" pitchFamily="34" charset="0"/>
              </a:rPr>
              <a:t>.</a:t>
            </a:r>
            <a:r>
              <a:rPr lang="sr-Latn-RS" sz="2000" dirty="0" smtClean="0">
                <a:solidFill>
                  <a:schemeClr val="tx2">
                    <a:lumMod val="60000"/>
                    <a:lumOff val="40000"/>
                  </a:schemeClr>
                </a:solidFill>
                <a:latin typeface="Calibri Light" pitchFamily="34" charset="0"/>
                <a:cs typeface="Calibri Light" pitchFamily="34" charset="0"/>
              </a:rPr>
              <a:t> </a:t>
            </a:r>
          </a:p>
          <a:p>
            <a:pPr algn="just">
              <a:buFont typeface="Wingdings" pitchFamily="2" charset="2"/>
              <a:buChar char="Ø"/>
            </a:pPr>
            <a:endParaRPr lang="sr-Latn-RS" sz="2000" dirty="0" smtClean="0">
              <a:solidFill>
                <a:schemeClr val="tx2">
                  <a:lumMod val="60000"/>
                  <a:lumOff val="40000"/>
                </a:schemeClr>
              </a:solidFill>
              <a:latin typeface="Calibri Light" pitchFamily="34" charset="0"/>
              <a:cs typeface="Calibri Light" pitchFamily="34" charset="0"/>
            </a:endParaRPr>
          </a:p>
          <a:p>
            <a:pPr algn="just">
              <a:buFont typeface="Wingdings" pitchFamily="2" charset="2"/>
              <a:buChar char="Ø"/>
            </a:pP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The developed training (learning) material should be mapped to skills, knowledge </a:t>
            </a:r>
            <a:r>
              <a:rPr lang="en-US" sz="2000" dirty="0" smtClean="0">
                <a:solidFill>
                  <a:schemeClr val="tx2">
                    <a:lumMod val="60000"/>
                    <a:lumOff val="40000"/>
                  </a:schemeClr>
                </a:solidFill>
                <a:latin typeface="Calibri Light" pitchFamily="34" charset="0"/>
                <a:cs typeface="Calibri Light" pitchFamily="34" charset="0"/>
              </a:rPr>
              <a:t>and</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competences </a:t>
            </a:r>
            <a:r>
              <a:rPr lang="en-US" sz="2000" dirty="0" smtClean="0">
                <a:solidFill>
                  <a:schemeClr val="tx2">
                    <a:lumMod val="60000"/>
                    <a:lumOff val="40000"/>
                  </a:schemeClr>
                </a:solidFill>
                <a:latin typeface="Calibri Light" pitchFamily="34" charset="0"/>
                <a:cs typeface="Calibri Light" pitchFamily="34" charset="0"/>
              </a:rPr>
              <a:t>specified in the LLL program</a:t>
            </a:r>
            <a:r>
              <a:rPr lang="en-US" sz="2000" dirty="0" smtClean="0">
                <a:solidFill>
                  <a:schemeClr val="tx2">
                    <a:lumMod val="60000"/>
                    <a:lumOff val="40000"/>
                  </a:schemeClr>
                </a:solidFill>
                <a:latin typeface="Calibri Light" pitchFamily="34" charset="0"/>
                <a:cs typeface="Calibri Light" pitchFamily="34" charset="0"/>
              </a:rPr>
              <a:t>.</a:t>
            </a:r>
            <a:endParaRPr lang="sr-Latn-RS" sz="2000" dirty="0" smtClean="0">
              <a:solidFill>
                <a:schemeClr val="tx2">
                  <a:lumMod val="60000"/>
                  <a:lumOff val="40000"/>
                </a:schemeClr>
              </a:solidFill>
              <a:latin typeface="Calibri Light" pitchFamily="34" charset="0"/>
              <a:cs typeface="Calibri Light" pitchFamily="34" charset="0"/>
            </a:endParaRPr>
          </a:p>
          <a:p>
            <a:pPr algn="just">
              <a:buFont typeface="Wingdings" pitchFamily="2" charset="2"/>
              <a:buChar char="Ø"/>
            </a:pPr>
            <a:endParaRPr lang="sr-Latn-RS" sz="2000" dirty="0" smtClean="0">
              <a:solidFill>
                <a:schemeClr val="tx2">
                  <a:lumMod val="60000"/>
                  <a:lumOff val="40000"/>
                </a:schemeClr>
              </a:solidFill>
              <a:latin typeface="Calibri Light" pitchFamily="34" charset="0"/>
              <a:cs typeface="Calibri Light" pitchFamily="34" charset="0"/>
            </a:endParaRPr>
          </a:p>
          <a:p>
            <a:pPr algn="just">
              <a:buFont typeface="Wingdings" pitchFamily="2" charset="2"/>
              <a:buChar char="Ø"/>
            </a:pPr>
            <a:r>
              <a:rPr lang="en-U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Dissemination activities should include raising awareness of general population </a:t>
            </a:r>
            <a:r>
              <a:rPr lang="en-US" sz="2000" dirty="0" smtClean="0">
                <a:solidFill>
                  <a:schemeClr val="tx2">
                    <a:lumMod val="60000"/>
                    <a:lumOff val="40000"/>
                  </a:schemeClr>
                </a:solidFill>
                <a:latin typeface="Calibri Light" pitchFamily="34" charset="0"/>
                <a:cs typeface="Calibri Light" pitchFamily="34" charset="0"/>
              </a:rPr>
              <a:t>and</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government </a:t>
            </a:r>
            <a:r>
              <a:rPr lang="en-US" sz="2000" dirty="0" smtClean="0">
                <a:solidFill>
                  <a:schemeClr val="tx2">
                    <a:lumMod val="60000"/>
                    <a:lumOff val="40000"/>
                  </a:schemeClr>
                </a:solidFill>
                <a:latin typeface="Calibri Light" pitchFamily="34" charset="0"/>
                <a:cs typeface="Calibri Light" pitchFamily="34" charset="0"/>
              </a:rPr>
              <a:t>officials about the importance of competent staff for WRM.</a:t>
            </a:r>
            <a:endParaRPr lang="sr-Latn-RS" sz="2000" dirty="0" smtClean="0">
              <a:solidFill>
                <a:schemeClr val="tx2">
                  <a:lumMod val="60000"/>
                  <a:lumOff val="40000"/>
                </a:schemeClr>
              </a:solidFill>
              <a:latin typeface="Calibri Light" pitchFamily="34" charset="0"/>
              <a:cs typeface="Calibri Light" pitchFamily="34" charset="0"/>
            </a:endParaRPr>
          </a:p>
          <a:p>
            <a:pPr algn="just">
              <a:buFont typeface="Wingdings" pitchFamily="2" charset="2"/>
              <a:buChar char="Ø"/>
            </a:pPr>
            <a:endParaRPr lang="sr-Latn-RS" sz="2000" dirty="0" smtClean="0">
              <a:solidFill>
                <a:schemeClr val="tx2">
                  <a:lumMod val="60000"/>
                  <a:lumOff val="40000"/>
                </a:schemeClr>
              </a:solidFill>
              <a:latin typeface="Calibri Light" pitchFamily="34" charset="0"/>
              <a:cs typeface="Calibri Light" pitchFamily="34" charset="0"/>
            </a:endParaRPr>
          </a:p>
          <a:p>
            <a:pPr algn="just">
              <a:buFont typeface="Wingdings" pitchFamily="2" charset="2"/>
              <a:buChar char="Ø"/>
            </a:pPr>
            <a:endParaRPr lang="sr-Latn-RS" sz="2000" dirty="0" smtClean="0">
              <a:solidFill>
                <a:schemeClr val="tx2">
                  <a:lumMod val="60000"/>
                  <a:lumOff val="40000"/>
                </a:schemeClr>
              </a:solidFill>
              <a:latin typeface="Calibri Light" pitchFamily="34" charset="0"/>
              <a:cs typeface="Calibri Light" pitchFamily="34" charset="0"/>
            </a:endParaRPr>
          </a:p>
          <a:p>
            <a:pPr algn="just">
              <a:buFont typeface="Wingdings" pitchFamily="2" charset="2"/>
              <a:buChar char="Ø"/>
            </a:pPr>
            <a:endParaRPr lang="sr-Latn-RS" sz="2000" dirty="0" smtClean="0">
              <a:solidFill>
                <a:schemeClr val="tx2">
                  <a:lumMod val="60000"/>
                  <a:lumOff val="40000"/>
                </a:schemeClr>
              </a:solidFill>
              <a:latin typeface="Calibri Light" pitchFamily="34" charset="0"/>
              <a:cs typeface="Calibri Light" pitchFamily="34" charset="0"/>
            </a:endParaRPr>
          </a:p>
          <a:p>
            <a:pPr algn="just">
              <a:buFont typeface="Wingdings" pitchFamily="2" charset="2"/>
              <a:buChar char="Ø"/>
            </a:pP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Some of the generic competences are neither covered by mandatory nor by </a:t>
            </a:r>
            <a:r>
              <a:rPr lang="en-US" sz="2000" dirty="0" smtClean="0">
                <a:solidFill>
                  <a:schemeClr val="tx2">
                    <a:lumMod val="60000"/>
                    <a:lumOff val="40000"/>
                  </a:schemeClr>
                </a:solidFill>
                <a:latin typeface="Calibri Light" pitchFamily="34" charset="0"/>
                <a:cs typeface="Calibri Light" pitchFamily="34" charset="0"/>
              </a:rPr>
              <a:t>elective</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subjects</a:t>
            </a:r>
            <a:r>
              <a:rPr lang="en-US" sz="2000" dirty="0" smtClean="0">
                <a:solidFill>
                  <a:schemeClr val="tx2">
                    <a:lumMod val="60000"/>
                    <a:lumOff val="40000"/>
                  </a:schemeClr>
                </a:solidFill>
                <a:latin typeface="Calibri Light" pitchFamily="34" charset="0"/>
                <a:cs typeface="Calibri Light" pitchFamily="34" charset="0"/>
              </a:rPr>
              <a:t>, and they need to be specified, or relevant clarification where </a:t>
            </a:r>
            <a:r>
              <a:rPr lang="en-US" sz="2000" dirty="0" smtClean="0">
                <a:solidFill>
                  <a:schemeClr val="tx2">
                    <a:lumMod val="60000"/>
                    <a:lumOff val="40000"/>
                  </a:schemeClr>
                </a:solidFill>
                <a:latin typeface="Calibri Light" pitchFamily="34" charset="0"/>
                <a:cs typeface="Calibri Light" pitchFamily="34" charset="0"/>
              </a:rPr>
              <a:t>these</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competences </a:t>
            </a:r>
            <a:r>
              <a:rPr lang="en-US" sz="2000" dirty="0" smtClean="0">
                <a:solidFill>
                  <a:schemeClr val="tx2">
                    <a:lumMod val="60000"/>
                    <a:lumOff val="40000"/>
                  </a:schemeClr>
                </a:solidFill>
                <a:latin typeface="Calibri Light" pitchFamily="34" charset="0"/>
                <a:cs typeface="Calibri Light" pitchFamily="34" charset="0"/>
              </a:rPr>
              <a:t>will be achieved.</a:t>
            </a:r>
            <a:endParaRPr lang="sr-Latn-RS" sz="20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M</a:t>
            </a:r>
            <a:r>
              <a:rPr lang="en-US" sz="3200" b="1" dirty="0" err="1" smtClean="0">
                <a:solidFill>
                  <a:schemeClr val="tx2">
                    <a:lumMod val="60000"/>
                    <a:lumOff val="40000"/>
                  </a:schemeClr>
                </a:solidFill>
              </a:rPr>
              <a:t>inor</a:t>
            </a:r>
            <a:r>
              <a:rPr lang="en-US" sz="3200" b="1" dirty="0" smtClean="0">
                <a:solidFill>
                  <a:schemeClr val="tx2">
                    <a:lumMod val="60000"/>
                    <a:lumOff val="40000"/>
                  </a:schemeClr>
                </a:solidFill>
              </a:rPr>
              <a:t> </a:t>
            </a:r>
            <a:r>
              <a:rPr lang="en-US" sz="3200" b="1" dirty="0" smtClean="0">
                <a:solidFill>
                  <a:schemeClr val="tx2">
                    <a:lumMod val="60000"/>
                    <a:lumOff val="40000"/>
                  </a:schemeClr>
                </a:solidFill>
              </a:rPr>
              <a:t>issues to be corrected in the reporting documents </a:t>
            </a:r>
            <a:r>
              <a:rPr lang="en-GB" sz="3200" b="1" dirty="0" smtClean="0">
                <a:solidFill>
                  <a:schemeClr val="tx2">
                    <a:lumMod val="60000"/>
                    <a:lumOff val="40000"/>
                  </a:schemeClr>
                </a:solidFill>
              </a:rPr>
              <a:t>sector</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algn="just">
              <a:buFont typeface="Wingdings" pitchFamily="2" charset="2"/>
              <a:buChar char="Ø"/>
            </a:pP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Elaboration of selecting the participants in the project activities needs to be </a:t>
            </a:r>
            <a:r>
              <a:rPr lang="en-US" sz="2000" dirty="0" smtClean="0">
                <a:solidFill>
                  <a:schemeClr val="tx2">
                    <a:lumMod val="60000"/>
                    <a:lumOff val="40000"/>
                  </a:schemeClr>
                </a:solidFill>
                <a:latin typeface="Calibri Light" pitchFamily="34" charset="0"/>
                <a:cs typeface="Calibri Light" pitchFamily="34" charset="0"/>
              </a:rPr>
              <a:t>extended</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with </a:t>
            </a:r>
            <a:r>
              <a:rPr lang="en-US" sz="2000" dirty="0" smtClean="0">
                <a:solidFill>
                  <a:schemeClr val="tx2">
                    <a:lumMod val="60000"/>
                    <a:lumOff val="40000"/>
                  </a:schemeClr>
                </a:solidFill>
                <a:latin typeface="Calibri Light" pitchFamily="34" charset="0"/>
                <a:cs typeface="Calibri Light" pitchFamily="34" charset="0"/>
              </a:rPr>
              <a:t>explanation why those participants have been included in the events</a:t>
            </a:r>
            <a:r>
              <a:rPr lang="en-US" sz="2000" dirty="0" smtClean="0">
                <a:solidFill>
                  <a:schemeClr val="tx2">
                    <a:lumMod val="60000"/>
                    <a:lumOff val="40000"/>
                  </a:schemeClr>
                </a:solidFill>
                <a:latin typeface="Calibri Light" pitchFamily="34" charset="0"/>
                <a:cs typeface="Calibri Light" pitchFamily="34" charset="0"/>
              </a:rPr>
              <a:t>.</a:t>
            </a:r>
            <a:endParaRPr lang="sr-Latn-RS" sz="2000" dirty="0" smtClean="0">
              <a:solidFill>
                <a:schemeClr val="tx2">
                  <a:lumMod val="60000"/>
                  <a:lumOff val="40000"/>
                </a:schemeClr>
              </a:solidFill>
              <a:latin typeface="Calibri Light" pitchFamily="34" charset="0"/>
              <a:cs typeface="Calibri Light" pitchFamily="34" charset="0"/>
            </a:endParaRPr>
          </a:p>
          <a:p>
            <a:pPr algn="just">
              <a:buFont typeface="Wingdings" pitchFamily="2" charset="2"/>
              <a:buChar char="Ø"/>
            </a:pPr>
            <a:endParaRPr lang="en-US" sz="2000" dirty="0" smtClean="0">
              <a:solidFill>
                <a:schemeClr val="tx2">
                  <a:lumMod val="60000"/>
                  <a:lumOff val="40000"/>
                </a:schemeClr>
              </a:solidFill>
              <a:latin typeface="Calibri Light" pitchFamily="34" charset="0"/>
              <a:cs typeface="Calibri Light" pitchFamily="34" charset="0"/>
            </a:endParaRPr>
          </a:p>
          <a:p>
            <a:pPr algn="just">
              <a:buFont typeface="Wingdings" pitchFamily="2" charset="2"/>
              <a:buChar char="Ø"/>
            </a:pPr>
            <a:r>
              <a:rPr lang="en-U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There is no report how many handbooks were printed or distributed, and/or </a:t>
            </a:r>
            <a:r>
              <a:rPr lang="en-US" sz="2000" dirty="0" smtClean="0">
                <a:solidFill>
                  <a:schemeClr val="tx2">
                    <a:lumMod val="60000"/>
                    <a:lumOff val="40000"/>
                  </a:schemeClr>
                </a:solidFill>
                <a:latin typeface="Calibri Light" pitchFamily="34" charset="0"/>
                <a:cs typeface="Calibri Light" pitchFamily="34" charset="0"/>
              </a:rPr>
              <a:t>promoted</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to </a:t>
            </a:r>
            <a:r>
              <a:rPr lang="en-US" sz="2000" dirty="0" smtClean="0">
                <a:solidFill>
                  <a:schemeClr val="tx2">
                    <a:lumMod val="60000"/>
                    <a:lumOff val="40000"/>
                  </a:schemeClr>
                </a:solidFill>
                <a:latin typeface="Calibri Light" pitchFamily="34" charset="0"/>
                <a:cs typeface="Calibri Light" pitchFamily="34" charset="0"/>
              </a:rPr>
              <a:t>relevant staff working in governmental institutions fro WRM.</a:t>
            </a:r>
            <a:endParaRPr lang="sr-Latn-RS" sz="2000" dirty="0" smtClean="0">
              <a:solidFill>
                <a:schemeClr val="tx2">
                  <a:lumMod val="60000"/>
                  <a:lumOff val="40000"/>
                </a:schemeClr>
              </a:solidFill>
              <a:latin typeface="Calibri Light" pitchFamily="34" charset="0"/>
              <a:cs typeface="Calibri Light" pitchFamily="34" charset="0"/>
            </a:endParaRPr>
          </a:p>
          <a:p>
            <a:pPr algn="just">
              <a:buFont typeface="Wingdings" pitchFamily="2" charset="2"/>
              <a:buChar char="Ø"/>
            </a:pPr>
            <a:endParaRPr lang="sr-Latn-RS" sz="20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EACEA recommendations</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676400"/>
            <a:ext cx="8229600" cy="3962400"/>
          </a:xfrm>
          <a:prstGeom prst="rect">
            <a:avLst/>
          </a:prstGeom>
        </p:spPr>
        <p:txBody>
          <a:bodyPr vert="horz" lIns="91440" tIns="45720" rIns="91440" bIns="45720" rtlCol="0">
            <a:noAutofit/>
          </a:bodyPr>
          <a:lstStyle/>
          <a:p>
            <a:pPr marL="342900" indent="-342900" algn="just">
              <a:spcBef>
                <a:spcPct val="20000"/>
              </a:spcBef>
              <a:buFont typeface="Wingdings" pitchFamily="2" charset="2"/>
              <a:buChar char="Ø"/>
              <a:defRPr/>
            </a:pPr>
            <a:r>
              <a:rPr lang="en-US" sz="2400" dirty="0" smtClean="0">
                <a:solidFill>
                  <a:schemeClr val="tx2">
                    <a:lumMod val="60000"/>
                    <a:lumOff val="40000"/>
                  </a:schemeClr>
                </a:solidFill>
                <a:latin typeface="Calibri Light" pitchFamily="34" charset="0"/>
                <a:cs typeface="Calibri Light" pitchFamily="34" charset="0"/>
              </a:rPr>
              <a:t>We </a:t>
            </a:r>
            <a:r>
              <a:rPr lang="en-US" sz="2400" dirty="0" smtClean="0">
                <a:solidFill>
                  <a:schemeClr val="tx2">
                    <a:lumMod val="60000"/>
                    <a:lumOff val="40000"/>
                  </a:schemeClr>
                </a:solidFill>
                <a:latin typeface="Calibri Light" pitchFamily="34" charset="0"/>
                <a:cs typeface="Calibri Light" pitchFamily="34" charset="0"/>
              </a:rPr>
              <a:t>strongly encourage the project to ensure that the </a:t>
            </a:r>
            <a:r>
              <a:rPr lang="en-US" sz="2400" b="1" dirty="0" smtClean="0">
                <a:solidFill>
                  <a:schemeClr val="tx2">
                    <a:lumMod val="60000"/>
                    <a:lumOff val="40000"/>
                  </a:schemeClr>
                </a:solidFill>
                <a:latin typeface="Calibri Light" pitchFamily="34" charset="0"/>
                <a:cs typeface="Calibri Light" pitchFamily="34" charset="0"/>
              </a:rPr>
              <a:t>accreditation of new courses is done in time in all partner countries</a:t>
            </a:r>
            <a:r>
              <a:rPr lang="en-U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Please send us updated information on the status of accreditation.</a:t>
            </a:r>
          </a:p>
          <a:p>
            <a:r>
              <a:rPr lang="en-US" sz="2400" dirty="0" smtClean="0"/>
              <a:t> </a:t>
            </a:r>
          </a:p>
          <a:p>
            <a:pPr algn="just"/>
            <a:r>
              <a:rPr lang="en-US" sz="2400" dirty="0" smtClean="0"/>
              <a:t>Created documentation for accreditation of new master curricula was submitted to the National Entity for Accreditation and Quality Assurance in Higher Education. As far as I am informed, the Erasmus+ projects have a priority in making decisions. After summer vacation, I will try to get more information regarding current status of submitted new curricula.  </a:t>
            </a:r>
          </a:p>
          <a:p>
            <a:r>
              <a:rPr lang="en-US" sz="2400" dirty="0" smtClean="0"/>
              <a:t> </a:t>
            </a:r>
          </a:p>
          <a:p>
            <a:r>
              <a:rPr lang="en-US" sz="2400" dirty="0" smtClean="0"/>
              <a:t> </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A</a:t>
            </a:r>
            <a:r>
              <a:rPr lang="en-US" sz="3200" b="1" dirty="0" err="1" smtClean="0">
                <a:solidFill>
                  <a:schemeClr val="tx2">
                    <a:lumMod val="60000"/>
                    <a:lumOff val="40000"/>
                  </a:schemeClr>
                </a:solidFill>
              </a:rPr>
              <a:t>dditional</a:t>
            </a:r>
            <a:r>
              <a:rPr lang="en-US" sz="3200" b="1" dirty="0" smtClean="0">
                <a:solidFill>
                  <a:schemeClr val="tx2">
                    <a:lumMod val="60000"/>
                    <a:lumOff val="40000"/>
                  </a:schemeClr>
                </a:solidFill>
              </a:rPr>
              <a:t> </a:t>
            </a:r>
            <a:r>
              <a:rPr lang="en-US" sz="3200" b="1" dirty="0" err="1" smtClean="0">
                <a:solidFill>
                  <a:schemeClr val="tx2">
                    <a:lumMod val="60000"/>
                    <a:lumOff val="40000"/>
                  </a:schemeClr>
                </a:solidFill>
              </a:rPr>
              <a:t>activ</a:t>
            </a:r>
            <a:r>
              <a:rPr lang="sr-Latn-RS" sz="3200" b="1" dirty="0" smtClean="0">
                <a:solidFill>
                  <a:schemeClr val="tx2">
                    <a:lumMod val="60000"/>
                    <a:lumOff val="40000"/>
                  </a:schemeClr>
                </a:solidFill>
              </a:rPr>
              <a:t>i</a:t>
            </a:r>
            <a:r>
              <a:rPr lang="en-US" sz="3200" b="1" dirty="0" smtClean="0">
                <a:solidFill>
                  <a:schemeClr val="tx2">
                    <a:lumMod val="60000"/>
                    <a:lumOff val="40000"/>
                  </a:schemeClr>
                </a:solidFill>
              </a:rPr>
              <a:t>t</a:t>
            </a:r>
            <a:r>
              <a:rPr lang="sr-Latn-RS" sz="3200" b="1" smtClean="0">
                <a:solidFill>
                  <a:schemeClr val="tx2">
                    <a:lumMod val="60000"/>
                    <a:lumOff val="40000"/>
                  </a:schemeClr>
                </a:solidFill>
              </a:rPr>
              <a:t>i</a:t>
            </a:r>
            <a:r>
              <a:rPr lang="en-US" sz="3200" b="1" smtClean="0">
                <a:solidFill>
                  <a:schemeClr val="tx2">
                    <a:lumMod val="60000"/>
                    <a:lumOff val="40000"/>
                  </a:schemeClr>
                </a:solidFill>
              </a:rPr>
              <a:t>es</a:t>
            </a:r>
            <a:r>
              <a:rPr lang="en-US" sz="3200" b="1" dirty="0" smtClean="0">
                <a:solidFill>
                  <a:schemeClr val="tx2">
                    <a:lumMod val="60000"/>
                    <a:lumOff val="40000"/>
                  </a:schemeClr>
                </a:solidFill>
              </a:rPr>
              <a:t> </a:t>
            </a:r>
            <a:r>
              <a:rPr lang="en-US" sz="3200" b="1" dirty="0" smtClean="0">
                <a:solidFill>
                  <a:schemeClr val="tx2">
                    <a:lumMod val="60000"/>
                    <a:lumOff val="40000"/>
                  </a:schemeClr>
                </a:solidFill>
              </a:rPr>
              <a:t>suggested to improve the relevance, and overall project impact</a:t>
            </a: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algn="just">
              <a:buFont typeface="Wingdings" pitchFamily="2" charset="2"/>
              <a:buChar char="Ø"/>
            </a:pP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Four </a:t>
            </a:r>
            <a:r>
              <a:rPr lang="en-US" sz="2000" dirty="0" smtClean="0">
                <a:solidFill>
                  <a:schemeClr val="tx2">
                    <a:lumMod val="60000"/>
                    <a:lumOff val="40000"/>
                  </a:schemeClr>
                </a:solidFill>
                <a:latin typeface="Calibri Light" pitchFamily="34" charset="0"/>
                <a:cs typeface="Calibri Light" pitchFamily="34" charset="0"/>
              </a:rPr>
              <a:t>WB countries are included in the project. I strongly recommend including </a:t>
            </a:r>
            <a:r>
              <a:rPr lang="en-US" sz="2000" dirty="0" smtClean="0">
                <a:solidFill>
                  <a:schemeClr val="tx2">
                    <a:lumMod val="60000"/>
                    <a:lumOff val="40000"/>
                  </a:schemeClr>
                </a:solidFill>
                <a:latin typeface="Calibri Light" pitchFamily="34" charset="0"/>
                <a:cs typeface="Calibri Light" pitchFamily="34" charset="0"/>
              </a:rPr>
              <a:t>also</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North </a:t>
            </a:r>
            <a:r>
              <a:rPr lang="en-US" sz="2000" dirty="0" smtClean="0">
                <a:solidFill>
                  <a:schemeClr val="tx2">
                    <a:lumMod val="60000"/>
                    <a:lumOff val="40000"/>
                  </a:schemeClr>
                </a:solidFill>
                <a:latin typeface="Calibri Light" pitchFamily="34" charset="0"/>
                <a:cs typeface="Calibri Light" pitchFamily="34" charset="0"/>
              </a:rPr>
              <a:t>Macedonia and Albania, at least in the dissemination phase</a:t>
            </a:r>
            <a:r>
              <a:rPr lang="en-US" sz="2000" dirty="0" smtClean="0">
                <a:solidFill>
                  <a:schemeClr val="tx2">
                    <a:lumMod val="60000"/>
                    <a:lumOff val="40000"/>
                  </a:schemeClr>
                </a:solidFill>
                <a:latin typeface="Calibri Light" pitchFamily="34" charset="0"/>
                <a:cs typeface="Calibri Light" pitchFamily="34" charset="0"/>
              </a:rPr>
              <a:t>.</a:t>
            </a:r>
            <a:endParaRPr lang="sr-Latn-RS" sz="2000" dirty="0" smtClean="0">
              <a:solidFill>
                <a:schemeClr val="tx2">
                  <a:lumMod val="60000"/>
                  <a:lumOff val="40000"/>
                </a:schemeClr>
              </a:solidFill>
              <a:latin typeface="Calibri Light" pitchFamily="34" charset="0"/>
              <a:cs typeface="Calibri Light" pitchFamily="34" charset="0"/>
            </a:endParaRPr>
          </a:p>
          <a:p>
            <a:pPr algn="just">
              <a:buFont typeface="Wingdings" pitchFamily="2" charset="2"/>
              <a:buChar char="Ø"/>
            </a:pPr>
            <a:endParaRPr lang="en-US" sz="2000" dirty="0" smtClean="0">
              <a:solidFill>
                <a:schemeClr val="tx2">
                  <a:lumMod val="60000"/>
                  <a:lumOff val="40000"/>
                </a:schemeClr>
              </a:solidFill>
              <a:latin typeface="Calibri Light" pitchFamily="34" charset="0"/>
              <a:cs typeface="Calibri Light" pitchFamily="34" charset="0"/>
            </a:endParaRPr>
          </a:p>
          <a:p>
            <a:pPr algn="just">
              <a:buFont typeface="Wingdings" pitchFamily="2" charset="2"/>
              <a:buChar char="Ø"/>
            </a:pPr>
            <a:r>
              <a:rPr lang="en-U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Although not directly planned, I strongly recommend to organize LLL courses </a:t>
            </a:r>
            <a:r>
              <a:rPr lang="en-US" sz="2000" dirty="0" smtClean="0">
                <a:solidFill>
                  <a:schemeClr val="tx2">
                    <a:lumMod val="60000"/>
                    <a:lumOff val="40000"/>
                  </a:schemeClr>
                </a:solidFill>
                <a:latin typeface="Calibri Light" pitchFamily="34" charset="0"/>
                <a:cs typeface="Calibri Light" pitchFamily="34" charset="0"/>
              </a:rPr>
              <a:t>within</a:t>
            </a:r>
            <a:r>
              <a:rPr lang="sr-Latn-RS" sz="20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developed </a:t>
            </a:r>
            <a:r>
              <a:rPr lang="en-US" sz="2000" dirty="0" smtClean="0">
                <a:solidFill>
                  <a:schemeClr val="tx2">
                    <a:lumMod val="60000"/>
                    <a:lumOff val="40000"/>
                  </a:schemeClr>
                </a:solidFill>
                <a:latin typeface="Calibri Light" pitchFamily="34" charset="0"/>
                <a:cs typeface="Calibri Light" pitchFamily="34" charset="0"/>
              </a:rPr>
              <a:t>curricula and training material</a:t>
            </a:r>
            <a:r>
              <a:rPr lang="en-US" sz="2000" dirty="0" smtClean="0">
                <a:solidFill>
                  <a:schemeClr val="tx2">
                    <a:lumMod val="60000"/>
                    <a:lumOff val="40000"/>
                  </a:schemeClr>
                </a:solidFill>
                <a:latin typeface="Calibri Light" pitchFamily="34" charset="0"/>
                <a:cs typeface="Calibri Light" pitchFamily="34" charset="0"/>
              </a:rPr>
              <a:t>. </a:t>
            </a:r>
            <a:endParaRPr lang="sr-Latn-RS" sz="20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EACEA recommendations</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676400"/>
            <a:ext cx="8229600" cy="3962400"/>
          </a:xfrm>
          <a:prstGeom prst="rect">
            <a:avLst/>
          </a:prstGeom>
        </p:spPr>
        <p:txBody>
          <a:bodyPr vert="horz" lIns="91440" tIns="45720" rIns="91440" bIns="45720" rtlCol="0">
            <a:noAutofit/>
          </a:bodyPr>
          <a:lstStyle/>
          <a:p>
            <a:pPr marL="342900" indent="-342900" algn="just">
              <a:spcBef>
                <a:spcPct val="20000"/>
              </a:spcBef>
              <a:buFont typeface="Wingdings" pitchFamily="2" charset="2"/>
              <a:buChar char="Ø"/>
              <a:defRPr/>
            </a:pPr>
            <a:r>
              <a:rPr lang="en-US" sz="2000" dirty="0" smtClean="0">
                <a:solidFill>
                  <a:schemeClr val="tx2">
                    <a:lumMod val="60000"/>
                    <a:lumOff val="40000"/>
                  </a:schemeClr>
                </a:solidFill>
                <a:latin typeface="Calibri Light" pitchFamily="34" charset="0"/>
                <a:cs typeface="Calibri Light" pitchFamily="34" charset="0"/>
              </a:rPr>
              <a:t>With </a:t>
            </a:r>
            <a:r>
              <a:rPr lang="en-US" sz="2000" dirty="0" smtClean="0">
                <a:solidFill>
                  <a:schemeClr val="tx2">
                    <a:lumMod val="60000"/>
                    <a:lumOff val="40000"/>
                  </a:schemeClr>
                </a:solidFill>
                <a:latin typeface="Calibri Light" pitchFamily="34" charset="0"/>
                <a:cs typeface="Calibri Light" pitchFamily="34" charset="0"/>
              </a:rPr>
              <a:t>regard to the </a:t>
            </a:r>
            <a:r>
              <a:rPr lang="en-US" sz="2000" b="1" dirty="0" smtClean="0">
                <a:solidFill>
                  <a:schemeClr val="tx2">
                    <a:lumMod val="60000"/>
                    <a:lumOff val="40000"/>
                  </a:schemeClr>
                </a:solidFill>
                <a:latin typeface="Calibri Light" pitchFamily="34" charset="0"/>
                <a:cs typeface="Calibri Light" pitchFamily="34" charset="0"/>
              </a:rPr>
              <a:t>inter-project coaching meeting</a:t>
            </a:r>
            <a:r>
              <a:rPr lang="en-US" sz="2000" dirty="0" smtClean="0">
                <a:solidFill>
                  <a:schemeClr val="tx2">
                    <a:lumMod val="60000"/>
                    <a:lumOff val="40000"/>
                  </a:schemeClr>
                </a:solidFill>
                <a:latin typeface="Calibri Light" pitchFamily="34" charset="0"/>
                <a:cs typeface="Calibri Light" pitchFamily="34" charset="0"/>
              </a:rPr>
              <a:t>, in case a face-to-face meeting will not be possible in the next months, please </a:t>
            </a:r>
            <a:r>
              <a:rPr lang="en-US" sz="2000" b="1" dirty="0" smtClean="0">
                <a:solidFill>
                  <a:schemeClr val="tx2">
                    <a:lumMod val="60000"/>
                    <a:lumOff val="40000"/>
                  </a:schemeClr>
                </a:solidFill>
                <a:latin typeface="Calibri Light" pitchFamily="34" charset="0"/>
                <a:cs typeface="Calibri Light" pitchFamily="34" charset="0"/>
              </a:rPr>
              <a:t>explore alternative options to </a:t>
            </a:r>
            <a:r>
              <a:rPr lang="en-US" sz="2000" b="1" dirty="0" err="1" smtClean="0">
                <a:solidFill>
                  <a:schemeClr val="tx2">
                    <a:lumMod val="60000"/>
                    <a:lumOff val="40000"/>
                  </a:schemeClr>
                </a:solidFill>
                <a:latin typeface="Calibri Light" pitchFamily="34" charset="0"/>
                <a:cs typeface="Calibri Light" pitchFamily="34" charset="0"/>
              </a:rPr>
              <a:t>organise</a:t>
            </a:r>
            <a:r>
              <a:rPr lang="en-US" sz="2000" b="1" dirty="0" smtClean="0">
                <a:solidFill>
                  <a:schemeClr val="tx2">
                    <a:lumMod val="60000"/>
                    <a:lumOff val="40000"/>
                  </a:schemeClr>
                </a:solidFill>
                <a:latin typeface="Calibri Light" pitchFamily="34" charset="0"/>
                <a:cs typeface="Calibri Light" pitchFamily="34" charset="0"/>
              </a:rPr>
              <a:t> it on-line</a:t>
            </a:r>
            <a:r>
              <a:rPr lang="en-US" sz="2000" dirty="0" smtClean="0">
                <a:solidFill>
                  <a:schemeClr val="tx2">
                    <a:lumMod val="60000"/>
                    <a:lumOff val="40000"/>
                  </a:schemeClr>
                </a:solidFill>
                <a:latin typeface="Calibri Light" pitchFamily="34" charset="0"/>
                <a:cs typeface="Calibri Light" pitchFamily="34" charset="0"/>
              </a:rPr>
              <a:t>.</a:t>
            </a:r>
          </a:p>
          <a:p>
            <a:pPr algn="just"/>
            <a:r>
              <a:rPr lang="en-US" sz="2400" dirty="0" smtClean="0"/>
              <a:t/>
            </a:r>
            <a:br>
              <a:rPr lang="en-US" sz="2400" dirty="0" smtClean="0"/>
            </a:br>
            <a:r>
              <a:rPr lang="en-US" dirty="0" smtClean="0"/>
              <a:t>The </a:t>
            </a:r>
            <a:r>
              <a:rPr lang="en-US" dirty="0" smtClean="0"/>
              <a:t>inter-project meeting will be organized using some of ICT tools i.e. on-line. For now, there is no possibility to organize a face-to-face meeting.</a:t>
            </a:r>
          </a:p>
          <a:p>
            <a:pPr algn="just"/>
            <a:r>
              <a:rPr lang="en-US" dirty="0" smtClean="0"/>
              <a:t/>
            </a:r>
            <a:br>
              <a:rPr lang="en-US" dirty="0" smtClean="0"/>
            </a:br>
            <a:r>
              <a:rPr lang="en-US" dirty="0" smtClean="0"/>
              <a:t>Unfortunately</a:t>
            </a:r>
            <a:r>
              <a:rPr lang="en-US" dirty="0" smtClean="0"/>
              <a:t>, I need to inform you that the third management meeting planned to be held in Sofia in April than in July and the fourth meeting planned to be organized in </a:t>
            </a:r>
            <a:r>
              <a:rPr lang="en-US" dirty="0" err="1" smtClean="0"/>
              <a:t>Podgorica</a:t>
            </a:r>
            <a:r>
              <a:rPr lang="en-US" dirty="0" smtClean="0"/>
              <a:t> in September 2020 must be postponed.</a:t>
            </a:r>
          </a:p>
          <a:p>
            <a:pPr algn="just"/>
            <a:endParaRPr lang="en-US" dirty="0" smtClean="0"/>
          </a:p>
          <a:p>
            <a:pPr algn="just"/>
            <a:r>
              <a:rPr lang="en-US" dirty="0" smtClean="0"/>
              <a:t>In the meantime, we organized an on-line management meeting on 15th April 2020 with participation of all project partners. Also, the webinar titled Frontiers in Water Resources Management related to the promotion of SWARM project was </a:t>
            </a:r>
            <a:r>
              <a:rPr lang="en-US" dirty="0" err="1" smtClean="0"/>
              <a:t>organised</a:t>
            </a:r>
            <a:r>
              <a:rPr lang="en-US" dirty="0" smtClean="0"/>
              <a:t> on 5th May 2020 with participation of 75 attendees from 28 countries around the world (</a:t>
            </a:r>
            <a:r>
              <a:rPr lang="en-US" dirty="0" smtClean="0">
                <a:hlinkClick r:id="rId6"/>
              </a:rPr>
              <a:t>http://www.swarm.ni.ac.rs/activities?id=55</a:t>
            </a:r>
            <a:r>
              <a:rPr lang="en-US" dirty="0" smtClean="0"/>
              <a:t>). </a:t>
            </a:r>
          </a:p>
          <a:p>
            <a:r>
              <a:rPr lang="en-US" sz="2400" dirty="0" smtClean="0"/>
              <a:t> </a:t>
            </a:r>
          </a:p>
          <a:p>
            <a:r>
              <a:rPr lang="en-US" sz="2400" dirty="0" smtClean="0"/>
              <a:t> </a:t>
            </a: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EACEA recommendations</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524000"/>
            <a:ext cx="8229600" cy="3962400"/>
          </a:xfrm>
          <a:prstGeom prst="rect">
            <a:avLst/>
          </a:prstGeom>
        </p:spPr>
        <p:txBody>
          <a:bodyPr vert="horz" lIns="91440" tIns="45720" rIns="91440" bIns="45720" rtlCol="0">
            <a:noAutofit/>
          </a:bodyPr>
          <a:lstStyle/>
          <a:p>
            <a:pPr algn="just">
              <a:buFont typeface="Wingdings" pitchFamily="2" charset="2"/>
              <a:buChar char="Ø"/>
            </a:pPr>
            <a:r>
              <a:rPr lang="sr-Latn-RS" sz="24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Concerning </a:t>
            </a:r>
            <a:r>
              <a:rPr lang="en-US" sz="2000" dirty="0" smtClean="0">
                <a:solidFill>
                  <a:schemeClr val="tx2">
                    <a:lumMod val="60000"/>
                    <a:lumOff val="40000"/>
                  </a:schemeClr>
                </a:solidFill>
                <a:latin typeface="Calibri Light" pitchFamily="34" charset="0"/>
                <a:cs typeface="Calibri Light" pitchFamily="34" charset="0"/>
              </a:rPr>
              <a:t>the </a:t>
            </a:r>
            <a:r>
              <a:rPr lang="en-US" sz="2000" b="1" dirty="0" smtClean="0">
                <a:solidFill>
                  <a:schemeClr val="tx2">
                    <a:lumMod val="60000"/>
                    <a:lumOff val="40000"/>
                  </a:schemeClr>
                </a:solidFill>
                <a:latin typeface="Calibri Light" pitchFamily="34" charset="0"/>
                <a:cs typeface="Calibri Light" pitchFamily="34" charset="0"/>
              </a:rPr>
              <a:t>cooperation with the business sector</a:t>
            </a:r>
            <a:r>
              <a:rPr lang="en-US" sz="2000" dirty="0" smtClean="0">
                <a:solidFill>
                  <a:schemeClr val="tx2">
                    <a:lumMod val="60000"/>
                    <a:lumOff val="40000"/>
                  </a:schemeClr>
                </a:solidFill>
                <a:latin typeface="Calibri Light" pitchFamily="34" charset="0"/>
                <a:cs typeface="Calibri Light" pitchFamily="34" charset="0"/>
              </a:rPr>
              <a:t>, we would like to know if there are concrete outcomes from the meetings with the water companies that would benefit the study </a:t>
            </a:r>
            <a:r>
              <a:rPr lang="en-US" sz="2000" dirty="0" err="1" smtClean="0">
                <a:solidFill>
                  <a:schemeClr val="tx2">
                    <a:lumMod val="60000"/>
                    <a:lumOff val="40000"/>
                  </a:schemeClr>
                </a:solidFill>
                <a:latin typeface="Calibri Light" pitchFamily="34" charset="0"/>
                <a:cs typeface="Calibri Light" pitchFamily="34" charset="0"/>
              </a:rPr>
              <a:t>programmes</a:t>
            </a:r>
            <a:r>
              <a:rPr lang="en-US" sz="2000" dirty="0" smtClean="0">
                <a:solidFill>
                  <a:schemeClr val="tx2">
                    <a:lumMod val="60000"/>
                    <a:lumOff val="40000"/>
                  </a:schemeClr>
                </a:solidFill>
                <a:latin typeface="Calibri Light" pitchFamily="34" charset="0"/>
                <a:cs typeface="Calibri Light" pitchFamily="34" charset="0"/>
              </a:rPr>
              <a:t> and the graduates, like the </a:t>
            </a:r>
            <a:r>
              <a:rPr lang="en-US" sz="2000" b="1" dirty="0" smtClean="0">
                <a:solidFill>
                  <a:schemeClr val="tx2">
                    <a:lumMod val="60000"/>
                    <a:lumOff val="40000"/>
                  </a:schemeClr>
                </a:solidFill>
                <a:latin typeface="Calibri Light" pitchFamily="34" charset="0"/>
                <a:cs typeface="Calibri Light" pitchFamily="34" charset="0"/>
              </a:rPr>
              <a:t>possibility of internships, lectures of the industry sector</a:t>
            </a:r>
            <a:r>
              <a:rPr lang="en-US" sz="2000" dirty="0" smtClean="0">
                <a:solidFill>
                  <a:schemeClr val="tx2">
                    <a:lumMod val="60000"/>
                    <a:lumOff val="40000"/>
                  </a:schemeClr>
                </a:solidFill>
                <a:latin typeface="Calibri Light" pitchFamily="34" charset="0"/>
                <a:cs typeface="Calibri Light" pitchFamily="34" charset="0"/>
              </a:rPr>
              <a:t>, etc. Please provide us with this information.</a:t>
            </a:r>
          </a:p>
          <a:p>
            <a:pPr algn="just"/>
            <a:endParaRPr lang="en-US" sz="1000" dirty="0" smtClean="0"/>
          </a:p>
          <a:p>
            <a:pPr algn="just"/>
            <a:r>
              <a:rPr lang="en-US" dirty="0" smtClean="0"/>
              <a:t>We started the cooperation with the water sector companies during the realization of the activity A3.2 </a:t>
            </a:r>
            <a:r>
              <a:rPr lang="en-US" dirty="0" err="1" smtClean="0"/>
              <a:t>Analyse</a:t>
            </a:r>
            <a:r>
              <a:rPr lang="en-US" dirty="0" smtClean="0"/>
              <a:t> of water sector needs for LLL courses in WB. Unfortunately, the dialogue i.e. face-to-face meetings were interrupted by the existing COVID-19 pandemic. We are planning to organize 7 roundtables with a non-academic sector in WB countries in autumn. However, their realization as a face-to-face meeting is questionable because of current situation in WB countries caused by the COVID-19. In this case, Plan B i.e. a webinar or videoconferencing will be used to realize this activity.</a:t>
            </a:r>
          </a:p>
          <a:p>
            <a:endParaRPr lang="en-US" sz="1000" dirty="0" smtClean="0"/>
          </a:p>
          <a:p>
            <a:pPr algn="just"/>
            <a:r>
              <a:rPr lang="en-US" dirty="0" smtClean="0"/>
              <a:t>In general, companies are interested in providing internships. They need students who posses not only theoretical but also practical knowledge that can be achieved through the internships.  </a:t>
            </a:r>
          </a:p>
          <a:p>
            <a:r>
              <a:rPr lang="en-US" sz="2400" dirty="0" smtClean="0"/>
              <a:t> </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EACEA recommendations</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524000"/>
            <a:ext cx="8229600" cy="3962400"/>
          </a:xfrm>
          <a:prstGeom prst="rect">
            <a:avLst/>
          </a:prstGeom>
        </p:spPr>
        <p:txBody>
          <a:bodyPr vert="horz" lIns="91440" tIns="45720" rIns="91440" bIns="45720" rtlCol="0">
            <a:noAutofit/>
          </a:bodyPr>
          <a:lstStyle/>
          <a:p>
            <a:pPr algn="just">
              <a:buFont typeface="Wingdings" pitchFamily="2" charset="2"/>
              <a:buChar char="Ø"/>
            </a:pPr>
            <a:r>
              <a:rPr lang="sr-Latn-RS" sz="2400" dirty="0" smtClean="0">
                <a:solidFill>
                  <a:schemeClr val="tx2">
                    <a:lumMod val="60000"/>
                    <a:lumOff val="40000"/>
                  </a:schemeClr>
                </a:solidFill>
                <a:latin typeface="Calibri Light" pitchFamily="34" charset="0"/>
                <a:cs typeface="Calibri Light" pitchFamily="34" charset="0"/>
              </a:rPr>
              <a:t> </a:t>
            </a:r>
            <a:r>
              <a:rPr lang="en-US" sz="2000" dirty="0" smtClean="0">
                <a:solidFill>
                  <a:schemeClr val="tx2">
                    <a:lumMod val="60000"/>
                    <a:lumOff val="40000"/>
                  </a:schemeClr>
                </a:solidFill>
                <a:latin typeface="Calibri Light" pitchFamily="34" charset="0"/>
                <a:cs typeface="Calibri Light" pitchFamily="34" charset="0"/>
              </a:rPr>
              <a:t>Finally</a:t>
            </a:r>
            <a:r>
              <a:rPr lang="en-US" sz="2000" dirty="0" smtClean="0">
                <a:solidFill>
                  <a:schemeClr val="tx2">
                    <a:lumMod val="60000"/>
                    <a:lumOff val="40000"/>
                  </a:schemeClr>
                </a:solidFill>
                <a:latin typeface="Calibri Light" pitchFamily="34" charset="0"/>
                <a:cs typeface="Calibri Light" pitchFamily="34" charset="0"/>
              </a:rPr>
              <a:t>, some information on the </a:t>
            </a:r>
            <a:r>
              <a:rPr lang="en-US" sz="2000" b="1" dirty="0" smtClean="0">
                <a:solidFill>
                  <a:schemeClr val="tx2">
                    <a:lumMod val="60000"/>
                    <a:lumOff val="40000"/>
                  </a:schemeClr>
                </a:solidFill>
                <a:latin typeface="Calibri Light" pitchFamily="34" charset="0"/>
                <a:cs typeface="Calibri Light" pitchFamily="34" charset="0"/>
              </a:rPr>
              <a:t>project’s sustainability plan </a:t>
            </a:r>
            <a:r>
              <a:rPr lang="en-US" sz="2000" dirty="0" smtClean="0">
                <a:solidFill>
                  <a:schemeClr val="tx2">
                    <a:lumMod val="60000"/>
                    <a:lumOff val="40000"/>
                  </a:schemeClr>
                </a:solidFill>
                <a:latin typeface="Calibri Light" pitchFamily="34" charset="0"/>
                <a:cs typeface="Calibri Light" pitchFamily="34" charset="0"/>
              </a:rPr>
              <a:t>is still outstanding. </a:t>
            </a:r>
            <a:r>
              <a:rPr lang="en-US" sz="2000" dirty="0" smtClean="0">
                <a:solidFill>
                  <a:schemeClr val="tx2">
                    <a:lumMod val="60000"/>
                    <a:lumOff val="40000"/>
                  </a:schemeClr>
                </a:solidFill>
                <a:latin typeface="Calibri Light" pitchFamily="34" charset="0"/>
                <a:cs typeface="Calibri Light" pitchFamily="34" charset="0"/>
              </a:rPr>
              <a:t>Please provide us with this information.</a:t>
            </a:r>
          </a:p>
          <a:p>
            <a:pPr algn="just"/>
            <a:r>
              <a:rPr lang="en-US" sz="2400" dirty="0" smtClean="0"/>
              <a:t/>
            </a:r>
            <a:br>
              <a:rPr lang="en-US" sz="2400" dirty="0" smtClean="0"/>
            </a:br>
            <a:r>
              <a:rPr lang="en-US" sz="2000" dirty="0" smtClean="0"/>
              <a:t>Developed/modernized </a:t>
            </a:r>
            <a:r>
              <a:rPr lang="en-US" sz="2000" dirty="0" smtClean="0"/>
              <a:t>master curricula will have further financial support by universities and WB ministries of education after finishing the process of accreditation. Achieved connections with the companies in water sector will enable future student progress through providing internship positions.  </a:t>
            </a:r>
          </a:p>
          <a:p>
            <a:pPr algn="just"/>
            <a:r>
              <a:rPr lang="en-US" sz="2000" dirty="0" smtClean="0"/>
              <a:t/>
            </a:r>
            <a:br>
              <a:rPr lang="en-US" sz="2000" dirty="0" smtClean="0"/>
            </a:br>
            <a:r>
              <a:rPr lang="en-US" sz="2000" dirty="0" smtClean="0"/>
              <a:t>Installed </a:t>
            </a:r>
            <a:r>
              <a:rPr lang="en-US" sz="2000" dirty="0" smtClean="0"/>
              <a:t>and activated laboratory equipment will support further strengthening skills of the future enrolled students through the realization of laboratory exercises in the field of water resources management.  </a:t>
            </a:r>
          </a:p>
          <a:p>
            <a:pPr algn="just"/>
            <a:r>
              <a:rPr lang="en-US" sz="2000" dirty="0" smtClean="0"/>
              <a:t/>
            </a:r>
            <a:br>
              <a:rPr lang="en-US" sz="2000" dirty="0" smtClean="0"/>
            </a:br>
            <a:r>
              <a:rPr lang="en-US" sz="2000" dirty="0" smtClean="0"/>
              <a:t>Developed </a:t>
            </a:r>
            <a:r>
              <a:rPr lang="en-US" sz="2000" dirty="0" smtClean="0"/>
              <a:t>courses for professionals in water sector will be used and implemented at the LLL centers at WB universities after the project realization.</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External reviewer recommendations - Relevance</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W</a:t>
            </a:r>
            <a:r>
              <a:rPr lang="en-US" sz="2400" dirty="0" err="1" smtClean="0">
                <a:solidFill>
                  <a:schemeClr val="tx2">
                    <a:lumMod val="60000"/>
                    <a:lumOff val="40000"/>
                  </a:schemeClr>
                </a:solidFill>
                <a:latin typeface="Calibri Light" pitchFamily="34" charset="0"/>
                <a:cs typeface="Calibri Light" pitchFamily="34" charset="0"/>
              </a:rPr>
              <a:t>ithin</a:t>
            </a:r>
            <a:r>
              <a:rPr lang="en-US" sz="2400" dirty="0" smtClean="0">
                <a:solidFill>
                  <a:schemeClr val="tx2">
                    <a:lumMod val="60000"/>
                    <a:lumOff val="40000"/>
                  </a:schemeClr>
                </a:solidFill>
                <a:latin typeface="Calibri Light" pitchFamily="34" charset="0"/>
                <a:cs typeface="Calibri Light" pitchFamily="34" charset="0"/>
              </a:rPr>
              <a:t> the WP3 there is </a:t>
            </a:r>
            <a:r>
              <a:rPr lang="en-US" sz="2400" b="1" dirty="0" smtClean="0">
                <a:solidFill>
                  <a:schemeClr val="tx2">
                    <a:lumMod val="60000"/>
                    <a:lumOff val="40000"/>
                  </a:schemeClr>
                </a:solidFill>
                <a:latin typeface="Calibri Light" pitchFamily="34" charset="0"/>
                <a:cs typeface="Calibri Light" pitchFamily="34" charset="0"/>
              </a:rPr>
              <a:t>no specific action that plans realization of </a:t>
            </a:r>
            <a:r>
              <a:rPr lang="en-US" sz="2400" b="1" dirty="0" smtClean="0">
                <a:solidFill>
                  <a:schemeClr val="tx2">
                    <a:lumMod val="60000"/>
                    <a:lumOff val="40000"/>
                  </a:schemeClr>
                </a:solidFill>
                <a:latin typeface="Calibri Light" pitchFamily="34" charset="0"/>
                <a:cs typeface="Calibri Light" pitchFamily="34" charset="0"/>
              </a:rPr>
              <a:t>LLL</a:t>
            </a:r>
            <a:r>
              <a:rPr lang="sr-Latn-RS" sz="2400" b="1" dirty="0" smtClean="0">
                <a:solidFill>
                  <a:schemeClr val="tx2">
                    <a:lumMod val="60000"/>
                    <a:lumOff val="40000"/>
                  </a:schemeClr>
                </a:solidFill>
                <a:latin typeface="Calibri Light" pitchFamily="34" charset="0"/>
                <a:cs typeface="Calibri Light" pitchFamily="34" charset="0"/>
              </a:rPr>
              <a:t> </a:t>
            </a:r>
            <a:r>
              <a:rPr lang="en-US" sz="2400" b="1" dirty="0" smtClean="0">
                <a:solidFill>
                  <a:schemeClr val="tx2">
                    <a:lumMod val="60000"/>
                    <a:lumOff val="40000"/>
                  </a:schemeClr>
                </a:solidFill>
                <a:latin typeface="Calibri Light" pitchFamily="34" charset="0"/>
                <a:cs typeface="Calibri Light" pitchFamily="34" charset="0"/>
              </a:rPr>
              <a:t>courses </a:t>
            </a:r>
            <a:r>
              <a:rPr lang="en-US" sz="2400" b="1" dirty="0" smtClean="0">
                <a:solidFill>
                  <a:schemeClr val="tx2">
                    <a:lumMod val="60000"/>
                    <a:lumOff val="40000"/>
                  </a:schemeClr>
                </a:solidFill>
                <a:latin typeface="Calibri Light" pitchFamily="34" charset="0"/>
                <a:cs typeface="Calibri Light" pitchFamily="34" charset="0"/>
              </a:rPr>
              <a:t>in WB</a:t>
            </a:r>
            <a:r>
              <a:rPr lang="en-US" sz="2400" dirty="0" smtClean="0">
                <a:solidFill>
                  <a:schemeClr val="tx2">
                    <a:lumMod val="60000"/>
                    <a:lumOff val="40000"/>
                  </a:schemeClr>
                </a:solidFill>
                <a:latin typeface="Calibri Light" pitchFamily="34" charset="0"/>
                <a:cs typeface="Calibri Light" pitchFamily="34" charset="0"/>
              </a:rPr>
              <a:t>, although the state-of-the-art in EU is well documented, needs for WB </a:t>
            </a:r>
            <a:r>
              <a:rPr lang="en-US" sz="2400" dirty="0" smtClean="0">
                <a:solidFill>
                  <a:schemeClr val="tx2">
                    <a:lumMod val="60000"/>
                    <a:lumOff val="40000"/>
                  </a:schemeClr>
                </a:solidFill>
                <a:latin typeface="Calibri Light" pitchFamily="34" charset="0"/>
                <a:cs typeface="Calibri Light" pitchFamily="34" charset="0"/>
              </a:rPr>
              <a:t>are</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err="1" smtClean="0">
                <a:solidFill>
                  <a:schemeClr val="tx2">
                    <a:lumMod val="60000"/>
                    <a:lumOff val="40000"/>
                  </a:schemeClr>
                </a:solidFill>
                <a:latin typeface="Calibri Light" pitchFamily="34" charset="0"/>
                <a:cs typeface="Calibri Light" pitchFamily="34" charset="0"/>
              </a:rPr>
              <a:t>analysed</a:t>
            </a:r>
            <a:r>
              <a:rPr lang="en-U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and training material developed. I would encourage additional activities outside </a:t>
            </a:r>
            <a:r>
              <a:rPr lang="en-US" sz="2400" dirty="0" smtClean="0">
                <a:solidFill>
                  <a:schemeClr val="tx2">
                    <a:lumMod val="60000"/>
                    <a:lumOff val="40000"/>
                  </a:schemeClr>
                </a:solidFill>
                <a:latin typeface="Calibri Light" pitchFamily="34" charset="0"/>
                <a:cs typeface="Calibri Light" pitchFamily="34" charset="0"/>
              </a:rPr>
              <a:t>the</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project </a:t>
            </a:r>
            <a:r>
              <a:rPr lang="en-US" sz="2400" dirty="0" smtClean="0">
                <a:solidFill>
                  <a:schemeClr val="tx2">
                    <a:lumMod val="60000"/>
                    <a:lumOff val="40000"/>
                  </a:schemeClr>
                </a:solidFill>
                <a:latin typeface="Calibri Light" pitchFamily="34" charset="0"/>
                <a:cs typeface="Calibri Light" pitchFamily="34" charset="0"/>
              </a:rPr>
              <a:t>scope to organize such courses. This would be a great add on value to the project </a:t>
            </a:r>
            <a:r>
              <a:rPr lang="en-US" sz="2400" dirty="0" smtClean="0">
                <a:solidFill>
                  <a:schemeClr val="tx2">
                    <a:lumMod val="60000"/>
                    <a:lumOff val="40000"/>
                  </a:schemeClr>
                </a:solidFill>
                <a:latin typeface="Calibri Light" pitchFamily="34" charset="0"/>
                <a:cs typeface="Calibri Light" pitchFamily="34" charset="0"/>
              </a:rPr>
              <a:t>to</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cover </a:t>
            </a:r>
            <a:r>
              <a:rPr lang="en-US" sz="2400" dirty="0" smtClean="0">
                <a:solidFill>
                  <a:schemeClr val="tx2">
                    <a:lumMod val="60000"/>
                    <a:lumOff val="40000"/>
                  </a:schemeClr>
                </a:solidFill>
                <a:latin typeface="Calibri Light" pitchFamily="34" charset="0"/>
                <a:cs typeface="Calibri Light" pitchFamily="34" charset="0"/>
              </a:rPr>
              <a:t>the third specific objective of the project</a:t>
            </a:r>
            <a:r>
              <a:rPr lang="en-US" sz="2400" dirty="0" smtClean="0">
                <a:solidFill>
                  <a:schemeClr val="tx2">
                    <a:lumMod val="60000"/>
                    <a:lumOff val="40000"/>
                  </a:schemeClr>
                </a:solidFill>
                <a:latin typeface="Calibri Light" pitchFamily="34" charset="0"/>
                <a:cs typeface="Calibri Light" pitchFamily="34" charset="0"/>
              </a:rPr>
              <a:t>.</a:t>
            </a:r>
            <a:endParaRPr lang="sr-Latn-RS" sz="2400" dirty="0" smtClean="0">
              <a:solidFill>
                <a:schemeClr val="tx2">
                  <a:lumMod val="60000"/>
                  <a:lumOff val="40000"/>
                </a:schemeClr>
              </a:solidFill>
              <a:latin typeface="Calibri Light" pitchFamily="34" charset="0"/>
              <a:cs typeface="Calibri Light" pitchFamily="34" charset="0"/>
            </a:endParaRPr>
          </a:p>
          <a:p>
            <a:pPr marL="34290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External reviewer recommendations</a:t>
            </a:r>
            <a:r>
              <a:rPr lang="en-GB" sz="3200" b="1" dirty="0" smtClean="0">
                <a:solidFill>
                  <a:schemeClr val="lt1"/>
                </a:solidFill>
                <a:latin typeface="Calibri Light" pitchFamily="34" charset="0"/>
                <a:cs typeface="Calibri Light" pitchFamily="34" charset="0"/>
              </a:rPr>
              <a:t>s</a:t>
            </a:r>
            <a:r>
              <a:rPr lang="sr-Latn-RS" sz="3200" b="1" dirty="0" smtClean="0">
                <a:solidFill>
                  <a:schemeClr val="tx2">
                    <a:lumMod val="60000"/>
                    <a:lumOff val="40000"/>
                  </a:schemeClr>
                </a:solidFill>
              </a:rPr>
              <a:t>- </a:t>
            </a:r>
            <a:r>
              <a:rPr lang="sr-Latn-RS" sz="3200" b="1" dirty="0" smtClean="0">
                <a:solidFill>
                  <a:schemeClr val="tx2">
                    <a:lumMod val="60000"/>
                    <a:lumOff val="40000"/>
                  </a:schemeClr>
                </a:solidFill>
              </a:rPr>
              <a:t>Relevance </a:t>
            </a:r>
            <a:r>
              <a:rPr lang="en-GB" sz="3200" b="1" dirty="0" err="1" smtClean="0">
                <a:solidFill>
                  <a:schemeClr val="lt1"/>
                </a:solidFill>
                <a:latin typeface="Calibri Light" pitchFamily="34" charset="0"/>
                <a:cs typeface="Calibri Light" pitchFamily="34" charset="0"/>
              </a:rPr>
              <a:t>ector</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indent="-342900" algn="just">
              <a:spcBef>
                <a:spcPct val="20000"/>
              </a:spcBef>
              <a:buFont typeface="Wingdings" pitchFamily="2" charset="2"/>
              <a:buChar char="Ø"/>
              <a:defRPr/>
            </a:pPr>
            <a:r>
              <a:rPr lang="en-US" sz="2400" dirty="0" smtClean="0">
                <a:solidFill>
                  <a:schemeClr val="tx2">
                    <a:lumMod val="60000"/>
                    <a:lumOff val="40000"/>
                  </a:schemeClr>
                </a:solidFill>
                <a:latin typeface="Calibri Light" pitchFamily="34" charset="0"/>
                <a:cs typeface="Calibri Light" pitchFamily="34" charset="0"/>
              </a:rPr>
              <a:t>I recommend </a:t>
            </a:r>
            <a:r>
              <a:rPr lang="en-US" sz="2400" b="1" dirty="0" smtClean="0">
                <a:solidFill>
                  <a:schemeClr val="tx2">
                    <a:lumMod val="60000"/>
                    <a:lumOff val="40000"/>
                  </a:schemeClr>
                </a:solidFill>
                <a:latin typeface="Calibri Light" pitchFamily="34" charset="0"/>
                <a:cs typeface="Calibri Light" pitchFamily="34" charset="0"/>
              </a:rPr>
              <a:t>raising the awareness level at </a:t>
            </a:r>
            <a:r>
              <a:rPr lang="en-US" sz="2400" b="1" dirty="0" smtClean="0">
                <a:solidFill>
                  <a:schemeClr val="tx2">
                    <a:lumMod val="60000"/>
                    <a:lumOff val="40000"/>
                  </a:schemeClr>
                </a:solidFill>
                <a:latin typeface="Calibri Light" pitchFamily="34" charset="0"/>
                <a:cs typeface="Calibri Light" pitchFamily="34" charset="0"/>
              </a:rPr>
              <a:t>wider</a:t>
            </a:r>
            <a:r>
              <a:rPr lang="sr-Latn-RS" sz="2400" b="1" dirty="0" smtClean="0">
                <a:solidFill>
                  <a:schemeClr val="tx2">
                    <a:lumMod val="60000"/>
                    <a:lumOff val="40000"/>
                  </a:schemeClr>
                </a:solidFill>
                <a:latin typeface="Calibri Light" pitchFamily="34" charset="0"/>
                <a:cs typeface="Calibri Light" pitchFamily="34" charset="0"/>
              </a:rPr>
              <a:t> </a:t>
            </a:r>
            <a:r>
              <a:rPr lang="en-US" sz="2400" b="1" dirty="0" smtClean="0">
                <a:solidFill>
                  <a:schemeClr val="tx2">
                    <a:lumMod val="60000"/>
                    <a:lumOff val="40000"/>
                  </a:schemeClr>
                </a:solidFill>
                <a:latin typeface="Calibri Light" pitchFamily="34" charset="0"/>
                <a:cs typeface="Calibri Light" pitchFamily="34" charset="0"/>
              </a:rPr>
              <a:t>community</a:t>
            </a:r>
            <a:r>
              <a:rPr lang="en-US" sz="2400" b="1" dirty="0" smtClean="0">
                <a:solidFill>
                  <a:schemeClr val="tx2">
                    <a:lumMod val="60000"/>
                    <a:lumOff val="40000"/>
                  </a:schemeClr>
                </a:solidFill>
                <a:latin typeface="Calibri Light" pitchFamily="34" charset="0"/>
                <a:cs typeface="Calibri Light" pitchFamily="34" charset="0"/>
              </a:rPr>
              <a:t>, including other WB countries</a:t>
            </a:r>
            <a:r>
              <a:rPr lang="en-US" sz="2400" dirty="0" smtClean="0">
                <a:solidFill>
                  <a:schemeClr val="tx2">
                    <a:lumMod val="60000"/>
                    <a:lumOff val="40000"/>
                  </a:schemeClr>
                </a:solidFill>
                <a:latin typeface="Calibri Light" pitchFamily="34" charset="0"/>
                <a:cs typeface="Calibri Light" pitchFamily="34" charset="0"/>
              </a:rPr>
              <a:t>, </a:t>
            </a:r>
            <a:r>
              <a:rPr lang="en-US" sz="2400" b="1" dirty="0" smtClean="0">
                <a:solidFill>
                  <a:schemeClr val="tx2">
                    <a:lumMod val="60000"/>
                    <a:lumOff val="40000"/>
                  </a:schemeClr>
                </a:solidFill>
                <a:latin typeface="Calibri Light" pitchFamily="34" charset="0"/>
                <a:cs typeface="Calibri Light" pitchFamily="34" charset="0"/>
              </a:rPr>
              <a:t>by inviting them on dissemination or </a:t>
            </a:r>
            <a:r>
              <a:rPr lang="en-US" sz="2400" b="1" dirty="0" smtClean="0">
                <a:solidFill>
                  <a:schemeClr val="tx2">
                    <a:lumMod val="60000"/>
                    <a:lumOff val="40000"/>
                  </a:schemeClr>
                </a:solidFill>
                <a:latin typeface="Calibri Light" pitchFamily="34" charset="0"/>
                <a:cs typeface="Calibri Light" pitchFamily="34" charset="0"/>
              </a:rPr>
              <a:t>training</a:t>
            </a:r>
            <a:r>
              <a:rPr lang="sr-Latn-RS" sz="2400" b="1" dirty="0" smtClean="0">
                <a:solidFill>
                  <a:schemeClr val="tx2">
                    <a:lumMod val="60000"/>
                    <a:lumOff val="40000"/>
                  </a:schemeClr>
                </a:solidFill>
                <a:latin typeface="Calibri Light" pitchFamily="34" charset="0"/>
                <a:cs typeface="Calibri Light" pitchFamily="34" charset="0"/>
              </a:rPr>
              <a:t> </a:t>
            </a:r>
            <a:r>
              <a:rPr lang="en-US" sz="2400" b="1" dirty="0" smtClean="0">
                <a:solidFill>
                  <a:schemeClr val="tx2">
                    <a:lumMod val="60000"/>
                    <a:lumOff val="40000"/>
                  </a:schemeClr>
                </a:solidFill>
                <a:latin typeface="Calibri Light" pitchFamily="34" charset="0"/>
                <a:cs typeface="Calibri Light" pitchFamily="34" charset="0"/>
              </a:rPr>
              <a:t>events</a:t>
            </a:r>
            <a:r>
              <a:rPr lang="en-US" sz="2400" dirty="0" smtClean="0">
                <a:solidFill>
                  <a:schemeClr val="tx2">
                    <a:lumMod val="60000"/>
                    <a:lumOff val="40000"/>
                  </a:schemeClr>
                </a:solidFill>
                <a:latin typeface="Calibri Light" pitchFamily="34" charset="0"/>
                <a:cs typeface="Calibri Light" pitchFamily="34" charset="0"/>
              </a:rPr>
              <a:t>. This will improve the regional cooperation and overall visibility of the project </a:t>
            </a:r>
            <a:r>
              <a:rPr lang="en-US" sz="2400" dirty="0" smtClean="0">
                <a:solidFill>
                  <a:schemeClr val="tx2">
                    <a:lumMod val="60000"/>
                    <a:lumOff val="40000"/>
                  </a:schemeClr>
                </a:solidFill>
                <a:latin typeface="Calibri Light" pitchFamily="34" charset="0"/>
                <a:cs typeface="Calibri Light" pitchFamily="34" charset="0"/>
              </a:rPr>
              <a:t>results</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and outcomes.</a:t>
            </a:r>
            <a:endParaRPr lang="sr-Latn-RS" sz="2400" dirty="0" smtClean="0">
              <a:solidFill>
                <a:schemeClr val="tx2">
                  <a:lumMod val="60000"/>
                  <a:lumOff val="40000"/>
                </a:schemeClr>
              </a:solidFill>
              <a:latin typeface="Calibri Light" pitchFamily="34" charset="0"/>
              <a:cs typeface="Calibri Light" pitchFamily="34" charset="0"/>
            </a:endParaRPr>
          </a:p>
          <a:p>
            <a:pPr marL="34290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indent="-342900" algn="just">
              <a:spcBef>
                <a:spcPct val="20000"/>
              </a:spcBef>
              <a:buFont typeface="Wingdings" pitchFamily="2" charset="2"/>
              <a:buChar char="Ø"/>
              <a:defRPr/>
            </a:pPr>
            <a:r>
              <a:rPr lang="en-US" sz="2400" dirty="0" smtClean="0">
                <a:solidFill>
                  <a:schemeClr val="tx2">
                    <a:lumMod val="60000"/>
                    <a:lumOff val="40000"/>
                  </a:schemeClr>
                </a:solidFill>
                <a:latin typeface="Calibri Light" pitchFamily="34" charset="0"/>
                <a:cs typeface="Calibri Light" pitchFamily="34" charset="0"/>
              </a:rPr>
              <a:t>The </a:t>
            </a:r>
            <a:r>
              <a:rPr lang="en-US" sz="2400" b="1" dirty="0" smtClean="0">
                <a:solidFill>
                  <a:schemeClr val="tx2">
                    <a:lumMod val="60000"/>
                    <a:lumOff val="40000"/>
                  </a:schemeClr>
                </a:solidFill>
                <a:latin typeface="Calibri Light" pitchFamily="34" charset="0"/>
                <a:cs typeface="Calibri Light" pitchFamily="34" charset="0"/>
              </a:rPr>
              <a:t>project outputs need to be disseminated to non-academic persons and business partners</a:t>
            </a:r>
            <a:r>
              <a:rPr lang="en-US" sz="2400" dirty="0" smtClean="0">
                <a:solidFill>
                  <a:schemeClr val="tx2">
                    <a:lumMod val="60000"/>
                    <a:lumOff val="40000"/>
                  </a:schemeClr>
                </a:solidFill>
                <a:latin typeface="Calibri Light" pitchFamily="34" charset="0"/>
                <a:cs typeface="Calibri Light" pitchFamily="34" charset="0"/>
              </a:rPr>
              <a:t>,</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including </a:t>
            </a:r>
            <a:r>
              <a:rPr lang="en-US" sz="2400" dirty="0" smtClean="0">
                <a:solidFill>
                  <a:schemeClr val="tx2">
                    <a:lumMod val="60000"/>
                    <a:lumOff val="40000"/>
                  </a:schemeClr>
                </a:solidFill>
                <a:latin typeface="Calibri Light" pitchFamily="34" charset="0"/>
                <a:cs typeface="Calibri Light" pitchFamily="34" charset="0"/>
              </a:rPr>
              <a:t>those that were contacted for analysis of the needs within WP.2.</a:t>
            </a: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External reviewer </a:t>
            </a:r>
            <a:r>
              <a:rPr lang="sr-Latn-RS" sz="3200" b="1" dirty="0" smtClean="0">
                <a:solidFill>
                  <a:schemeClr val="tx2">
                    <a:lumMod val="60000"/>
                    <a:lumOff val="40000"/>
                  </a:schemeClr>
                </a:solidFill>
              </a:rPr>
              <a:t>recommendations</a:t>
            </a:r>
            <a:r>
              <a:rPr lang="sr-Latn-RS" sz="3200" b="1" dirty="0" smtClean="0">
                <a:solidFill>
                  <a:schemeClr val="tx2">
                    <a:lumMod val="60000"/>
                    <a:lumOff val="40000"/>
                  </a:schemeClr>
                </a:solidFill>
              </a:rPr>
              <a:t> - Relevance</a:t>
            </a:r>
            <a:r>
              <a:rPr lang="sr-Latn-RS" sz="3200" b="1" dirty="0" smtClean="0">
                <a:solidFill>
                  <a:schemeClr val="tx2">
                    <a:lumMod val="60000"/>
                    <a:lumOff val="40000"/>
                  </a:schemeClr>
                </a:solidFill>
              </a:rPr>
              <a:t> </a:t>
            </a:r>
            <a:r>
              <a:rPr lang="en-GB" sz="3200" b="1" dirty="0" smtClean="0">
                <a:solidFill>
                  <a:schemeClr val="lt1"/>
                </a:solidFill>
                <a:latin typeface="Calibri Light" pitchFamily="34" charset="0"/>
                <a:cs typeface="Calibri Light" pitchFamily="34" charset="0"/>
              </a:rPr>
              <a:t>sector</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T</a:t>
            </a:r>
            <a:r>
              <a:rPr lang="en-US" sz="2400" dirty="0" smtClean="0">
                <a:solidFill>
                  <a:schemeClr val="tx2">
                    <a:lumMod val="60000"/>
                    <a:lumOff val="40000"/>
                  </a:schemeClr>
                </a:solidFill>
                <a:latin typeface="Calibri Light" pitchFamily="34" charset="0"/>
                <a:cs typeface="Calibri Light" pitchFamily="34" charset="0"/>
              </a:rPr>
              <a:t>his </a:t>
            </a:r>
            <a:r>
              <a:rPr lang="en-US" sz="2400" dirty="0" smtClean="0">
                <a:solidFill>
                  <a:schemeClr val="tx2">
                    <a:lumMod val="60000"/>
                    <a:lumOff val="40000"/>
                  </a:schemeClr>
                </a:solidFill>
                <a:latin typeface="Calibri Light" pitchFamily="34" charset="0"/>
                <a:cs typeface="Calibri Light" pitchFamily="34" charset="0"/>
              </a:rPr>
              <a:t>project should also </a:t>
            </a:r>
            <a:r>
              <a:rPr lang="en-US" sz="2400" b="1" dirty="0" smtClean="0">
                <a:solidFill>
                  <a:schemeClr val="tx2">
                    <a:lumMod val="60000"/>
                    <a:lumOff val="40000"/>
                  </a:schemeClr>
                </a:solidFill>
                <a:latin typeface="Calibri Light" pitchFamily="34" charset="0"/>
                <a:cs typeface="Calibri Light" pitchFamily="34" charset="0"/>
              </a:rPr>
              <a:t>raise awareness about skills and competences that will </a:t>
            </a:r>
            <a:r>
              <a:rPr lang="en-US" sz="2400" b="1" dirty="0" smtClean="0">
                <a:solidFill>
                  <a:schemeClr val="tx2">
                    <a:lumMod val="60000"/>
                    <a:lumOff val="40000"/>
                  </a:schemeClr>
                </a:solidFill>
                <a:latin typeface="Calibri Light" pitchFamily="34" charset="0"/>
                <a:cs typeface="Calibri Light" pitchFamily="34" charset="0"/>
              </a:rPr>
              <a:t>be</a:t>
            </a:r>
            <a:r>
              <a:rPr lang="sr-Latn-RS" sz="2400" b="1" dirty="0" smtClean="0">
                <a:solidFill>
                  <a:schemeClr val="tx2">
                    <a:lumMod val="60000"/>
                    <a:lumOff val="40000"/>
                  </a:schemeClr>
                </a:solidFill>
                <a:latin typeface="Calibri Light" pitchFamily="34" charset="0"/>
                <a:cs typeface="Calibri Light" pitchFamily="34" charset="0"/>
              </a:rPr>
              <a:t> </a:t>
            </a:r>
            <a:r>
              <a:rPr lang="en-US" sz="2400" b="1" dirty="0" smtClean="0">
                <a:solidFill>
                  <a:schemeClr val="tx2">
                    <a:lumMod val="60000"/>
                    <a:lumOff val="40000"/>
                  </a:schemeClr>
                </a:solidFill>
                <a:latin typeface="Calibri Light" pitchFamily="34" charset="0"/>
                <a:cs typeface="Calibri Light" pitchFamily="34" charset="0"/>
              </a:rPr>
              <a:t>achieved </a:t>
            </a:r>
            <a:r>
              <a:rPr lang="en-US" sz="2400" b="1" dirty="0" smtClean="0">
                <a:solidFill>
                  <a:schemeClr val="tx2">
                    <a:lumMod val="60000"/>
                    <a:lumOff val="40000"/>
                  </a:schemeClr>
                </a:solidFill>
                <a:latin typeface="Calibri Light" pitchFamily="34" charset="0"/>
                <a:cs typeface="Calibri Light" pitchFamily="34" charset="0"/>
              </a:rPr>
              <a:t>by the prospective master students</a:t>
            </a:r>
            <a:r>
              <a:rPr lang="en-US" sz="2400" dirty="0" smtClean="0">
                <a:solidFill>
                  <a:schemeClr val="tx2">
                    <a:lumMod val="60000"/>
                    <a:lumOff val="40000"/>
                  </a:schemeClr>
                </a:solidFill>
                <a:latin typeface="Calibri Light" pitchFamily="34" charset="0"/>
                <a:cs typeface="Calibri Light" pitchFamily="34" charset="0"/>
              </a:rPr>
              <a:t>, and influence governmental institutions </a:t>
            </a:r>
            <a:r>
              <a:rPr lang="en-US" sz="2400" dirty="0" smtClean="0">
                <a:solidFill>
                  <a:schemeClr val="tx2">
                    <a:lumMod val="60000"/>
                    <a:lumOff val="40000"/>
                  </a:schemeClr>
                </a:solidFill>
                <a:latin typeface="Calibri Light" pitchFamily="34" charset="0"/>
                <a:cs typeface="Calibri Light" pitchFamily="34" charset="0"/>
              </a:rPr>
              <a:t>about</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competent </a:t>
            </a:r>
            <a:r>
              <a:rPr lang="en-US" sz="2400" dirty="0" smtClean="0">
                <a:solidFill>
                  <a:schemeClr val="tx2">
                    <a:lumMod val="60000"/>
                    <a:lumOff val="40000"/>
                  </a:schemeClr>
                </a:solidFill>
                <a:latin typeface="Calibri Light" pitchFamily="34" charset="0"/>
                <a:cs typeface="Calibri Light" pitchFamily="34" charset="0"/>
              </a:rPr>
              <a:t>staff for future WRM on national and local </a:t>
            </a:r>
            <a:r>
              <a:rPr lang="en-US" sz="2400" dirty="0" smtClean="0">
                <a:solidFill>
                  <a:schemeClr val="tx2">
                    <a:lumMod val="60000"/>
                    <a:lumOff val="40000"/>
                  </a:schemeClr>
                </a:solidFill>
                <a:latin typeface="Calibri Light" pitchFamily="34" charset="0"/>
                <a:cs typeface="Calibri Light" pitchFamily="34" charset="0"/>
              </a:rPr>
              <a:t>levels.</a:t>
            </a:r>
            <a:r>
              <a:rPr lang="sr-Latn-RS" sz="2400" dirty="0" smtClean="0">
                <a:solidFill>
                  <a:schemeClr val="tx2">
                    <a:lumMod val="60000"/>
                    <a:lumOff val="40000"/>
                  </a:schemeClr>
                </a:solidFill>
                <a:latin typeface="Calibri Light" pitchFamily="34" charset="0"/>
                <a:cs typeface="Calibri Light" pitchFamily="34" charset="0"/>
              </a:rPr>
              <a:t> T</a:t>
            </a:r>
            <a:r>
              <a:rPr lang="en-US" sz="2400" dirty="0" err="1" smtClean="0">
                <a:solidFill>
                  <a:schemeClr val="tx2">
                    <a:lumMod val="60000"/>
                    <a:lumOff val="40000"/>
                  </a:schemeClr>
                </a:solidFill>
                <a:latin typeface="Calibri Light" pitchFamily="34" charset="0"/>
                <a:cs typeface="Calibri Light" pitchFamily="34" charset="0"/>
              </a:rPr>
              <a:t>hese</a:t>
            </a:r>
            <a:r>
              <a:rPr lang="en-US" sz="2400" dirty="0" smtClean="0">
                <a:solidFill>
                  <a:schemeClr val="tx2">
                    <a:lumMod val="60000"/>
                    <a:lumOff val="40000"/>
                  </a:schemeClr>
                </a:solidFill>
                <a:latin typeface="Calibri Light" pitchFamily="34" charset="0"/>
                <a:cs typeface="Calibri Light" pitchFamily="34" charset="0"/>
              </a:rPr>
              <a:t> governmental</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institutions </a:t>
            </a:r>
            <a:r>
              <a:rPr lang="en-US" sz="2400" dirty="0" smtClean="0">
                <a:solidFill>
                  <a:schemeClr val="tx2">
                    <a:lumMod val="60000"/>
                    <a:lumOff val="40000"/>
                  </a:schemeClr>
                </a:solidFill>
                <a:latin typeface="Calibri Light" pitchFamily="34" charset="0"/>
                <a:cs typeface="Calibri Light" pitchFamily="34" charset="0"/>
              </a:rPr>
              <a:t>and relevant business sector may </a:t>
            </a:r>
            <a:r>
              <a:rPr lang="en-US" sz="2400" b="1" dirty="0" smtClean="0">
                <a:solidFill>
                  <a:schemeClr val="tx2">
                    <a:lumMod val="60000"/>
                    <a:lumOff val="40000"/>
                  </a:schemeClr>
                </a:solidFill>
                <a:latin typeface="Calibri Light" pitchFamily="34" charset="0"/>
                <a:cs typeface="Calibri Light" pitchFamily="34" charset="0"/>
              </a:rPr>
              <a:t>support realization of new curricula </a:t>
            </a:r>
            <a:r>
              <a:rPr lang="en-US" sz="2400" b="1" dirty="0" smtClean="0">
                <a:solidFill>
                  <a:schemeClr val="tx2">
                    <a:lumMod val="60000"/>
                    <a:lumOff val="40000"/>
                  </a:schemeClr>
                </a:solidFill>
                <a:latin typeface="Calibri Light" pitchFamily="34" charset="0"/>
                <a:cs typeface="Calibri Light" pitchFamily="34" charset="0"/>
              </a:rPr>
              <a:t>by</a:t>
            </a:r>
            <a:r>
              <a:rPr lang="sr-Latn-RS" sz="2400" b="1" dirty="0" smtClean="0">
                <a:solidFill>
                  <a:schemeClr val="tx2">
                    <a:lumMod val="60000"/>
                    <a:lumOff val="40000"/>
                  </a:schemeClr>
                </a:solidFill>
                <a:latin typeface="Calibri Light" pitchFamily="34" charset="0"/>
                <a:cs typeface="Calibri Light" pitchFamily="34" charset="0"/>
              </a:rPr>
              <a:t> </a:t>
            </a:r>
            <a:r>
              <a:rPr lang="en-US" sz="2400" b="1" dirty="0" smtClean="0">
                <a:solidFill>
                  <a:schemeClr val="tx2">
                    <a:lumMod val="60000"/>
                    <a:lumOff val="40000"/>
                  </a:schemeClr>
                </a:solidFill>
                <a:latin typeface="Calibri Light" pitchFamily="34" charset="0"/>
                <a:cs typeface="Calibri Light" pitchFamily="34" charset="0"/>
              </a:rPr>
              <a:t>introducing </a:t>
            </a:r>
            <a:r>
              <a:rPr lang="en-US" sz="2400" b="1" dirty="0" smtClean="0">
                <a:solidFill>
                  <a:schemeClr val="tx2">
                    <a:lumMod val="60000"/>
                    <a:lumOff val="40000"/>
                  </a:schemeClr>
                </a:solidFill>
                <a:latin typeface="Calibri Light" pitchFamily="34" charset="0"/>
                <a:cs typeface="Calibri Light" pitchFamily="34" charset="0"/>
              </a:rPr>
              <a:t>possibility of scholarships and internships or provision of lectures and courses </a:t>
            </a:r>
            <a:r>
              <a:rPr lang="en-US" sz="2400" b="1" dirty="0" smtClean="0">
                <a:solidFill>
                  <a:schemeClr val="tx2">
                    <a:lumMod val="60000"/>
                    <a:lumOff val="40000"/>
                  </a:schemeClr>
                </a:solidFill>
                <a:latin typeface="Calibri Light" pitchFamily="34" charset="0"/>
                <a:cs typeface="Calibri Light" pitchFamily="34" charset="0"/>
              </a:rPr>
              <a:t>for</a:t>
            </a:r>
            <a:r>
              <a:rPr lang="sr-Latn-RS" sz="2400" b="1" dirty="0" smtClean="0">
                <a:solidFill>
                  <a:schemeClr val="tx2">
                    <a:lumMod val="60000"/>
                    <a:lumOff val="40000"/>
                  </a:schemeClr>
                </a:solidFill>
                <a:latin typeface="Calibri Light" pitchFamily="34" charset="0"/>
                <a:cs typeface="Calibri Light" pitchFamily="34" charset="0"/>
              </a:rPr>
              <a:t> </a:t>
            </a:r>
            <a:r>
              <a:rPr lang="en-US" sz="2400" b="1" dirty="0" smtClean="0">
                <a:solidFill>
                  <a:schemeClr val="tx2">
                    <a:lumMod val="60000"/>
                    <a:lumOff val="40000"/>
                  </a:schemeClr>
                </a:solidFill>
                <a:latin typeface="Calibri Light" pitchFamily="34" charset="0"/>
                <a:cs typeface="Calibri Light" pitchFamily="34" charset="0"/>
              </a:rPr>
              <a:t>relevant </a:t>
            </a:r>
            <a:r>
              <a:rPr lang="en-US" sz="2400" b="1" dirty="0" smtClean="0">
                <a:solidFill>
                  <a:schemeClr val="tx2">
                    <a:lumMod val="60000"/>
                    <a:lumOff val="40000"/>
                  </a:schemeClr>
                </a:solidFill>
                <a:latin typeface="Calibri Light" pitchFamily="34" charset="0"/>
                <a:cs typeface="Calibri Light" pitchFamily="34" charset="0"/>
              </a:rPr>
              <a:t>staff</a:t>
            </a:r>
            <a:r>
              <a:rPr lang="en-US" sz="2400" dirty="0" smtClean="0">
                <a:solidFill>
                  <a:schemeClr val="tx2">
                    <a:lumMod val="60000"/>
                    <a:lumOff val="40000"/>
                  </a:schemeClr>
                </a:solidFill>
                <a:latin typeface="Calibri Light" pitchFamily="34" charset="0"/>
                <a:cs typeface="Calibri Light" pitchFamily="34" charset="0"/>
              </a:rPr>
              <a:t>.</a:t>
            </a: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10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15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External reviewer </a:t>
            </a:r>
            <a:r>
              <a:rPr lang="sr-Latn-RS" sz="3200" b="1" dirty="0" smtClean="0">
                <a:solidFill>
                  <a:schemeClr val="tx2">
                    <a:lumMod val="60000"/>
                    <a:lumOff val="40000"/>
                  </a:schemeClr>
                </a:solidFill>
              </a:rPr>
              <a:t>recommendations</a:t>
            </a:r>
            <a:r>
              <a:rPr lang="sr-Latn-RS" sz="3200" b="1" dirty="0" smtClean="0">
                <a:solidFill>
                  <a:schemeClr val="tx2">
                    <a:lumMod val="60000"/>
                    <a:lumOff val="40000"/>
                  </a:schemeClr>
                </a:solidFill>
              </a:rPr>
              <a:t> - Relevance</a:t>
            </a:r>
            <a:r>
              <a:rPr lang="sr-Latn-RS" sz="3200" b="1" dirty="0" smtClean="0">
                <a:solidFill>
                  <a:schemeClr val="tx2">
                    <a:lumMod val="60000"/>
                    <a:lumOff val="40000"/>
                  </a:schemeClr>
                </a:solidFill>
              </a:rPr>
              <a:t> </a:t>
            </a:r>
            <a:r>
              <a:rPr lang="en-GB" sz="3200" b="1" dirty="0" smtClean="0">
                <a:solidFill>
                  <a:schemeClr val="lt1"/>
                </a:solidFill>
                <a:latin typeface="Calibri Light" pitchFamily="34" charset="0"/>
                <a:cs typeface="Calibri Light" pitchFamily="34" charset="0"/>
              </a:rPr>
              <a:t>sector</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indent="-342900" algn="just">
              <a:spcBef>
                <a:spcPct val="20000"/>
              </a:spcBef>
              <a:buFont typeface="Wingdings" pitchFamily="2" charset="2"/>
              <a:buChar char="Ø"/>
              <a:defRPr/>
            </a:pPr>
            <a:r>
              <a:rPr lang="en-US" sz="2400" dirty="0" smtClean="0">
                <a:solidFill>
                  <a:schemeClr val="tx2">
                    <a:lumMod val="60000"/>
                    <a:lumOff val="40000"/>
                  </a:schemeClr>
                </a:solidFill>
                <a:latin typeface="Calibri Light" pitchFamily="34" charset="0"/>
                <a:cs typeface="Calibri Light" pitchFamily="34" charset="0"/>
              </a:rPr>
              <a:t>I recommend the Universities to </a:t>
            </a:r>
            <a:r>
              <a:rPr lang="en-US" sz="2400" b="1" dirty="0" smtClean="0">
                <a:solidFill>
                  <a:schemeClr val="tx2">
                    <a:lumMod val="60000"/>
                    <a:lumOff val="40000"/>
                  </a:schemeClr>
                </a:solidFill>
                <a:latin typeface="Calibri Light" pitchFamily="34" charset="0"/>
                <a:cs typeface="Calibri Light" pitchFamily="34" charset="0"/>
              </a:rPr>
              <a:t>plan adding subjects on resource management </a:t>
            </a:r>
            <a:r>
              <a:rPr lang="en-US" sz="2400" b="1" dirty="0" smtClean="0">
                <a:solidFill>
                  <a:schemeClr val="tx2">
                    <a:lumMod val="60000"/>
                    <a:lumOff val="40000"/>
                  </a:schemeClr>
                </a:solidFill>
                <a:latin typeface="Calibri Light" pitchFamily="34" charset="0"/>
                <a:cs typeface="Calibri Light" pitchFamily="34" charset="0"/>
              </a:rPr>
              <a:t>of</a:t>
            </a:r>
            <a:r>
              <a:rPr lang="sr-Latn-RS" sz="2400" b="1" dirty="0" smtClean="0">
                <a:solidFill>
                  <a:schemeClr val="tx2">
                    <a:lumMod val="60000"/>
                    <a:lumOff val="40000"/>
                  </a:schemeClr>
                </a:solidFill>
                <a:latin typeface="Calibri Light" pitchFamily="34" charset="0"/>
                <a:cs typeface="Calibri Light" pitchFamily="34" charset="0"/>
              </a:rPr>
              <a:t> </a:t>
            </a:r>
            <a:r>
              <a:rPr lang="en-US" sz="2400" b="1" dirty="0" smtClean="0">
                <a:solidFill>
                  <a:schemeClr val="tx2">
                    <a:lumMod val="60000"/>
                    <a:lumOff val="40000"/>
                  </a:schemeClr>
                </a:solidFill>
                <a:latin typeface="Calibri Light" pitchFamily="34" charset="0"/>
                <a:cs typeface="Calibri Light" pitchFamily="34" charset="0"/>
              </a:rPr>
              <a:t>other </a:t>
            </a:r>
            <a:r>
              <a:rPr lang="en-US" sz="2400" b="1" dirty="0" smtClean="0">
                <a:solidFill>
                  <a:schemeClr val="tx2">
                    <a:lumMod val="60000"/>
                    <a:lumOff val="40000"/>
                  </a:schemeClr>
                </a:solidFill>
                <a:latin typeface="Calibri Light" pitchFamily="34" charset="0"/>
                <a:cs typeface="Calibri Light" pitchFamily="34" charset="0"/>
              </a:rPr>
              <a:t>environmental resources, including renewable energy resources or waste </a:t>
            </a:r>
            <a:r>
              <a:rPr lang="en-US" sz="2400" b="1" dirty="0" smtClean="0">
                <a:solidFill>
                  <a:schemeClr val="tx2">
                    <a:lumMod val="60000"/>
                    <a:lumOff val="40000"/>
                  </a:schemeClr>
                </a:solidFill>
                <a:latin typeface="Calibri Light" pitchFamily="34" charset="0"/>
                <a:cs typeface="Calibri Light" pitchFamily="34" charset="0"/>
              </a:rPr>
              <a:t>management</a:t>
            </a:r>
            <a:r>
              <a:rPr lang="sr-Latn-RS" sz="2400" b="1"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within </a:t>
            </a:r>
            <a:r>
              <a:rPr lang="en-US" sz="2400" dirty="0" smtClean="0">
                <a:solidFill>
                  <a:schemeClr val="tx2">
                    <a:lumMod val="60000"/>
                    <a:lumOff val="40000"/>
                  </a:schemeClr>
                </a:solidFill>
                <a:latin typeface="Calibri Light" pitchFamily="34" charset="0"/>
                <a:cs typeface="Calibri Light" pitchFamily="34" charset="0"/>
              </a:rPr>
              <a:t>the scope of the studies as electives or branches of currently defined </a:t>
            </a:r>
            <a:r>
              <a:rPr lang="en-US" sz="2400" dirty="0" smtClean="0">
                <a:solidFill>
                  <a:schemeClr val="tx2">
                    <a:lumMod val="60000"/>
                    <a:lumOff val="40000"/>
                  </a:schemeClr>
                </a:solidFill>
                <a:latin typeface="Calibri Light" pitchFamily="34" charset="0"/>
                <a:cs typeface="Calibri Light" pitchFamily="34" charset="0"/>
              </a:rPr>
              <a:t>studies.</a:t>
            </a:r>
            <a:endParaRPr lang="sr-Latn-RS" sz="2400" dirty="0" smtClean="0">
              <a:solidFill>
                <a:schemeClr val="tx2">
                  <a:lumMod val="60000"/>
                  <a:lumOff val="40000"/>
                </a:schemeClr>
              </a:solidFill>
              <a:latin typeface="Calibri Light" pitchFamily="34" charset="0"/>
              <a:cs typeface="Calibri Light" pitchFamily="34" charset="0"/>
            </a:endParaRPr>
          </a:p>
          <a:p>
            <a:pPr marL="34290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I </a:t>
            </a:r>
            <a:r>
              <a:rPr lang="en-US" sz="2400" dirty="0" smtClean="0">
                <a:solidFill>
                  <a:schemeClr val="tx2">
                    <a:lumMod val="60000"/>
                    <a:lumOff val="40000"/>
                  </a:schemeClr>
                </a:solidFill>
                <a:latin typeface="Calibri Light" pitchFamily="34" charset="0"/>
                <a:cs typeface="Calibri Light" pitchFamily="34" charset="0"/>
              </a:rPr>
              <a:t>recommend </a:t>
            </a:r>
            <a:r>
              <a:rPr lang="en-US" sz="2400" b="1" dirty="0" smtClean="0">
                <a:solidFill>
                  <a:schemeClr val="tx2">
                    <a:lumMod val="60000"/>
                    <a:lumOff val="40000"/>
                  </a:schemeClr>
                </a:solidFill>
                <a:latin typeface="Calibri Light" pitchFamily="34" charset="0"/>
                <a:cs typeface="Calibri Light" pitchFamily="34" charset="0"/>
              </a:rPr>
              <a:t>adding knowledge and skills of </a:t>
            </a:r>
            <a:r>
              <a:rPr lang="en-US" sz="2400" b="1" dirty="0" err="1" smtClean="0">
                <a:solidFill>
                  <a:schemeClr val="tx2">
                    <a:lumMod val="60000"/>
                    <a:lumOff val="40000"/>
                  </a:schemeClr>
                </a:solidFill>
                <a:latin typeface="Calibri Light" pitchFamily="34" charset="0"/>
                <a:cs typeface="Calibri Light" pitchFamily="34" charset="0"/>
              </a:rPr>
              <a:t>modelling</a:t>
            </a:r>
            <a:r>
              <a:rPr lang="en-US" sz="2400" b="1" dirty="0" smtClean="0">
                <a:solidFill>
                  <a:schemeClr val="tx2">
                    <a:lumMod val="60000"/>
                    <a:lumOff val="40000"/>
                  </a:schemeClr>
                </a:solidFill>
                <a:latin typeface="Calibri Light" pitchFamily="34" charset="0"/>
                <a:cs typeface="Calibri Light" pitchFamily="34" charset="0"/>
              </a:rPr>
              <a:t> and simulation within WRM</a:t>
            </a:r>
            <a:r>
              <a:rPr lang="en-US" sz="2400" dirty="0" smtClean="0">
                <a:solidFill>
                  <a:schemeClr val="tx2">
                    <a:lumMod val="60000"/>
                    <a:lumOff val="40000"/>
                  </a:schemeClr>
                </a:solidFill>
                <a:latin typeface="Calibri Light" pitchFamily="34" charset="0"/>
                <a:cs typeface="Calibri Light" pitchFamily="34" charset="0"/>
              </a:rPr>
              <a:t>.</a:t>
            </a: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15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1933</TotalTime>
  <Words>2013</Words>
  <Application>Microsoft Office PowerPoint</Application>
  <PresentationFormat>On-screen Show (4:3)</PresentationFormat>
  <Paragraphs>184</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EACEA recommendations</vt:lpstr>
      <vt:lpstr>EACEA recommendations</vt:lpstr>
      <vt:lpstr>EACEA recommendations</vt:lpstr>
      <vt:lpstr>EACEA recommendations</vt:lpstr>
      <vt:lpstr>External reviewer recommendations - Relevance</vt:lpstr>
      <vt:lpstr>External reviewer recommendationss- Relevance ector</vt:lpstr>
      <vt:lpstr>External reviewer recommendations - Relevance sector</vt:lpstr>
      <vt:lpstr>External reviewer recommendations - Relevance sector</vt:lpstr>
      <vt:lpstr>External reviewer recommendations - Relevance sector</vt:lpstr>
      <vt:lpstr>External reviewer recommendations - Impactsector</vt:lpstr>
      <vt:lpstr>External reviewer recommendations - Effectivity sector</vt:lpstr>
      <vt:lpstr>External reviewer recommendations - Sustainability sector</vt:lpstr>
      <vt:lpstr>External reviewer recommendations - Sustainability sector</vt:lpstr>
      <vt:lpstr>Minor issues to be corrected in the reporting documents sector</vt:lpstr>
      <vt:lpstr>Minor issues to be corrected in the reporting documents sector</vt:lpstr>
      <vt:lpstr>Minor issues to be corrected in the reporting documents sector</vt:lpstr>
      <vt:lpstr>Minor issues to be corrected in the reporting documents sector</vt:lpstr>
      <vt:lpstr>Minor issues to be corrected in the reporting documents sector</vt:lpstr>
      <vt:lpstr>Additional activities suggested to improve the relevance, and overall project impact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Milan</dc:creator>
  <cp:lastModifiedBy>Milan</cp:lastModifiedBy>
  <cp:revision>66</cp:revision>
  <dcterms:created xsi:type="dcterms:W3CDTF">2006-08-16T00:00:00Z</dcterms:created>
  <dcterms:modified xsi:type="dcterms:W3CDTF">2020-09-14T22:29:57Z</dcterms:modified>
</cp:coreProperties>
</file>